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7" r:id="rId10"/>
    <p:sldId id="268" r:id="rId11"/>
    <p:sldId id="258" r:id="rId12"/>
    <p:sldId id="259" r:id="rId13"/>
    <p:sldId id="260" r:id="rId14"/>
    <p:sldId id="262" r:id="rId15"/>
    <p:sldId id="281" r:id="rId16"/>
    <p:sldId id="279" r:id="rId17"/>
    <p:sldId id="280" r:id="rId18"/>
    <p:sldId id="267" r:id="rId19"/>
    <p:sldId id="266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8" r:id="rId28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25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vendramin\Desktop\CONTROLLO%20DI%20GESTIONE%202013\Budget2014\Mercato%20leasin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ubbleChart>
        <c:varyColors val="0"/>
        <c:ser>
          <c:idx val="0"/>
          <c:order val="0"/>
          <c:tx>
            <c:strRef>
              <c:f>Regione!$A$30</c:f>
              <c:strCache>
                <c:ptCount val="1"/>
                <c:pt idx="0">
                  <c:v>PIEMONTE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26150020721181E-2"/>
                  <c:y val="-7.141154190451780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Regione!$C$30</c:f>
              <c:numCache>
                <c:formatCode>0%</c:formatCode>
                <c:ptCount val="1"/>
                <c:pt idx="0">
                  <c:v>-0.24892725320187553</c:v>
                </c:pt>
              </c:numCache>
            </c:numRef>
          </c:xVal>
          <c:yVal>
            <c:numRef>
              <c:f>Regione!$B$30</c:f>
              <c:numCache>
                <c:formatCode>0%</c:formatCode>
                <c:ptCount val="1"/>
                <c:pt idx="0">
                  <c:v>-6.5595388336975299E-2</c:v>
                </c:pt>
              </c:numCache>
            </c:numRef>
          </c:yVal>
          <c:bubbleSize>
            <c:numRef>
              <c:f>Regione!$D$30</c:f>
              <c:numCache>
                <c:formatCode>0%</c:formatCode>
                <c:ptCount val="1"/>
                <c:pt idx="0">
                  <c:v>7.5046474271568409E-2</c:v>
                </c:pt>
              </c:numCache>
            </c:numRef>
          </c:bubbleSize>
          <c:bubble3D val="1"/>
        </c:ser>
        <c:ser>
          <c:idx val="1"/>
          <c:order val="1"/>
          <c:tx>
            <c:strRef>
              <c:f>Regione!$A$32</c:f>
              <c:strCache>
                <c:ptCount val="1"/>
                <c:pt idx="0">
                  <c:v>VENETO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21263157894736842"/>
                  <c:y val="3.999046346652999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Regione!$C$32</c:f>
              <c:numCache>
                <c:formatCode>0%</c:formatCode>
                <c:ptCount val="1"/>
                <c:pt idx="0">
                  <c:v>-2.3072932380790827E-2</c:v>
                </c:pt>
              </c:numCache>
            </c:numRef>
          </c:xVal>
          <c:yVal>
            <c:numRef>
              <c:f>Regione!$B$32</c:f>
              <c:numCache>
                <c:formatCode>0%</c:formatCode>
                <c:ptCount val="1"/>
                <c:pt idx="0">
                  <c:v>-0.34185967816272256</c:v>
                </c:pt>
              </c:numCache>
            </c:numRef>
          </c:yVal>
          <c:bubbleSize>
            <c:numRef>
              <c:f>Regione!$D$32</c:f>
              <c:numCache>
                <c:formatCode>0%</c:formatCode>
                <c:ptCount val="1"/>
                <c:pt idx="0">
                  <c:v>0.13451597178009733</c:v>
                </c:pt>
              </c:numCache>
            </c:numRef>
          </c:bubbleSize>
          <c:bubble3D val="1"/>
        </c:ser>
        <c:ser>
          <c:idx val="2"/>
          <c:order val="2"/>
          <c:tx>
            <c:strRef>
              <c:f>Regione!$A$34</c:f>
              <c:strCache>
                <c:ptCount val="1"/>
                <c:pt idx="0">
                  <c:v>EMILIA-ROMAGNA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6.0340467524594129E-3"/>
                  <c:y val="-3.02221296785180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Regione!$C$34</c:f>
              <c:numCache>
                <c:formatCode>0%</c:formatCode>
                <c:ptCount val="1"/>
                <c:pt idx="0">
                  <c:v>-0.21227982957497371</c:v>
                </c:pt>
              </c:numCache>
            </c:numRef>
          </c:xVal>
          <c:yVal>
            <c:numRef>
              <c:f>Regione!$B$34</c:f>
              <c:numCache>
                <c:formatCode>0%</c:formatCode>
                <c:ptCount val="1"/>
                <c:pt idx="0">
                  <c:v>-0.31294599660338435</c:v>
                </c:pt>
              </c:numCache>
            </c:numRef>
          </c:yVal>
          <c:bubbleSize>
            <c:numRef>
              <c:f>Regione!$D$34</c:f>
              <c:numCache>
                <c:formatCode>0%</c:formatCode>
                <c:ptCount val="1"/>
                <c:pt idx="0">
                  <c:v>0.13451597178009733</c:v>
                </c:pt>
              </c:numCache>
            </c:numRef>
          </c:bubbleSize>
          <c:bubble3D val="1"/>
        </c:ser>
        <c:ser>
          <c:idx val="3"/>
          <c:order val="3"/>
          <c:tx>
            <c:strRef>
              <c:f>Regione!$A$36</c:f>
              <c:strCache>
                <c:ptCount val="1"/>
                <c:pt idx="0">
                  <c:v>MARCHE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5733135492619382"/>
                  <c:y val="-5.786556209145467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Regione!$C$36</c:f>
              <c:numCache>
                <c:formatCode>0%</c:formatCode>
                <c:ptCount val="1"/>
                <c:pt idx="0">
                  <c:v>-0.28950599934527416</c:v>
                </c:pt>
              </c:numCache>
            </c:numRef>
          </c:xVal>
          <c:yVal>
            <c:numRef>
              <c:f>Regione!$B$36</c:f>
              <c:numCache>
                <c:formatCode>0%</c:formatCode>
                <c:ptCount val="1"/>
                <c:pt idx="0">
                  <c:v>0.20074551592925222</c:v>
                </c:pt>
              </c:numCache>
            </c:numRef>
          </c:yVal>
          <c:bubbleSize>
            <c:numRef>
              <c:f>Regione!$D$36</c:f>
              <c:numCache>
                <c:formatCode>0%</c:formatCode>
                <c:ptCount val="1"/>
                <c:pt idx="0">
                  <c:v>2.7724211192783135E-2</c:v>
                </c:pt>
              </c:numCache>
            </c:numRef>
          </c:bubbleSize>
          <c:bubble3D val="1"/>
        </c:ser>
        <c:ser>
          <c:idx val="4"/>
          <c:order val="4"/>
          <c:tx>
            <c:strRef>
              <c:f>Regione!$A$38</c:f>
              <c:strCache>
                <c:ptCount val="1"/>
                <c:pt idx="0">
                  <c:v>CAMPANIA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4136187009837634E-2"/>
                  <c:y val="-7.55553241962951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Regione!$C$38</c:f>
              <c:numCache>
                <c:formatCode>0%</c:formatCode>
                <c:ptCount val="1"/>
                <c:pt idx="0">
                  <c:v>-0.21096483801343927</c:v>
                </c:pt>
              </c:numCache>
            </c:numRef>
          </c:xVal>
          <c:yVal>
            <c:numRef>
              <c:f>Regione!$B$38</c:f>
              <c:numCache>
                <c:formatCode>0%</c:formatCode>
                <c:ptCount val="1"/>
                <c:pt idx="0">
                  <c:v>0.35973513113635924</c:v>
                </c:pt>
              </c:numCache>
            </c:numRef>
          </c:yVal>
          <c:bubbleSize>
            <c:numRef>
              <c:f>Regione!$D$38</c:f>
              <c:numCache>
                <c:formatCode>0%</c:formatCode>
                <c:ptCount val="1"/>
                <c:pt idx="0">
                  <c:v>4.9281960349592584E-2</c:v>
                </c:pt>
              </c:numCache>
            </c:numRef>
          </c:bubbleSize>
          <c:bubble3D val="1"/>
        </c:ser>
        <c:ser>
          <c:idx val="5"/>
          <c:order val="5"/>
          <c:tx>
            <c:strRef>
              <c:f>Regione!$A$40</c:f>
              <c:strCache>
                <c:ptCount val="1"/>
                <c:pt idx="0">
                  <c:v>SICILIA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Regione!$C$40</c:f>
              <c:numCache>
                <c:formatCode>0%</c:formatCode>
                <c:ptCount val="1"/>
                <c:pt idx="0">
                  <c:v>-0.4450553085832808</c:v>
                </c:pt>
              </c:numCache>
            </c:numRef>
          </c:xVal>
          <c:yVal>
            <c:numRef>
              <c:f>Regione!$B$40</c:f>
              <c:numCache>
                <c:formatCode>0%</c:formatCode>
                <c:ptCount val="1"/>
                <c:pt idx="0">
                  <c:v>-0.30475388522204927</c:v>
                </c:pt>
              </c:numCache>
            </c:numRef>
          </c:yVal>
          <c:bubbleSize>
            <c:numRef>
              <c:f>Regione!$D$40</c:f>
              <c:numCache>
                <c:formatCode>0%</c:formatCode>
                <c:ptCount val="1"/>
                <c:pt idx="0">
                  <c:v>3.2519111290555042E-2</c:v>
                </c:pt>
              </c:numCache>
            </c:numRef>
          </c:bubbleSize>
          <c:bubble3D val="1"/>
        </c:ser>
        <c:ser>
          <c:idx val="6"/>
          <c:order val="6"/>
          <c:tx>
            <c:strRef>
              <c:f>Regione!$A$31</c:f>
              <c:strCache>
                <c:ptCount val="1"/>
                <c:pt idx="0">
                  <c:v>LOMBARDIA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508511688114852E-2"/>
                  <c:y val="-7.55553241962951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Regione!$C$31</c:f>
              <c:numCache>
                <c:formatCode>0%</c:formatCode>
                <c:ptCount val="1"/>
                <c:pt idx="0">
                  <c:v>-0.24351455193001514</c:v>
                </c:pt>
              </c:numCache>
            </c:numRef>
          </c:xVal>
          <c:yVal>
            <c:numRef>
              <c:f>Regione!$B$31</c:f>
              <c:numCache>
                <c:formatCode>0%</c:formatCode>
                <c:ptCount val="1"/>
                <c:pt idx="0">
                  <c:v>0.15847823632664651</c:v>
                </c:pt>
              </c:numCache>
            </c:numRef>
          </c:yVal>
          <c:bubbleSize>
            <c:numRef>
              <c:f>Regione!$D$31</c:f>
              <c:numCache>
                <c:formatCode>0%</c:formatCode>
                <c:ptCount val="1"/>
                <c:pt idx="0">
                  <c:v>0.25731237451022748</c:v>
                </c:pt>
              </c:numCache>
            </c:numRef>
          </c:bubbleSize>
          <c:bubble3D val="1"/>
        </c:ser>
        <c:ser>
          <c:idx val="7"/>
          <c:order val="7"/>
          <c:tx>
            <c:strRef>
              <c:f>Regione!$A$33</c:f>
              <c:strCache>
                <c:ptCount val="1"/>
                <c:pt idx="0">
                  <c:v>LIGURIA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8.1459631158202025E-2"/>
                  <c:y val="-4.155542830796228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Regione!$C$33</c:f>
              <c:numCache>
                <c:formatCode>0%</c:formatCode>
                <c:ptCount val="1"/>
                <c:pt idx="0">
                  <c:v>-0.20811929796094875</c:v>
                </c:pt>
              </c:numCache>
            </c:numRef>
          </c:xVal>
          <c:yVal>
            <c:numRef>
              <c:f>Regione!$B$33</c:f>
              <c:numCache>
                <c:formatCode>0%</c:formatCode>
                <c:ptCount val="1"/>
                <c:pt idx="0">
                  <c:v>0.56073282754445564</c:v>
                </c:pt>
              </c:numCache>
            </c:numRef>
          </c:yVal>
          <c:bubbleSize>
            <c:numRef>
              <c:f>Regione!$D$33</c:f>
              <c:numCache>
                <c:formatCode>0%</c:formatCode>
                <c:ptCount val="1"/>
                <c:pt idx="0">
                  <c:v>1.6762666905261975E-2</c:v>
                </c:pt>
              </c:numCache>
            </c:numRef>
          </c:bubbleSize>
          <c:bubble3D val="1"/>
        </c:ser>
        <c:ser>
          <c:idx val="8"/>
          <c:order val="8"/>
          <c:tx>
            <c:strRef>
              <c:f>Regione!$A$35</c:f>
              <c:strCache>
                <c:ptCount val="1"/>
                <c:pt idx="0">
                  <c:v>TOSCANA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14995508911265579"/>
                  <c:y val="7.131887172698950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Regione!$C$35</c:f>
              <c:numCache>
                <c:formatCode>0%</c:formatCode>
                <c:ptCount val="1"/>
                <c:pt idx="0">
                  <c:v>-0.32140705141527831</c:v>
                </c:pt>
              </c:numCache>
            </c:numRef>
          </c:xVal>
          <c:yVal>
            <c:numRef>
              <c:f>Regione!$B$35</c:f>
              <c:numCache>
                <c:formatCode>0%</c:formatCode>
                <c:ptCount val="1"/>
                <c:pt idx="0">
                  <c:v>-7.2463849627123808E-2</c:v>
                </c:pt>
              </c:numCache>
            </c:numRef>
          </c:yVal>
          <c:bubbleSize>
            <c:numRef>
              <c:f>Regione!$D$35</c:f>
              <c:numCache>
                <c:formatCode>0%</c:formatCode>
                <c:ptCount val="1"/>
                <c:pt idx="0">
                  <c:v>6.0936531318809065E-2</c:v>
                </c:pt>
              </c:numCache>
            </c:numRef>
          </c:bubbleSize>
          <c:bubble3D val="1"/>
        </c:ser>
        <c:ser>
          <c:idx val="9"/>
          <c:order val="9"/>
          <c:tx>
            <c:strRef>
              <c:f>Regione!$A$37</c:f>
              <c:strCache>
                <c:ptCount val="1"/>
                <c:pt idx="0">
                  <c:v>LAZIO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7984785174869795E-2"/>
                  <c:y val="1.557391556543791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Regione!$C$37</c:f>
              <c:numCache>
                <c:formatCode>0%</c:formatCode>
                <c:ptCount val="1"/>
                <c:pt idx="0">
                  <c:v>-0.24765539770399883</c:v>
                </c:pt>
              </c:numCache>
            </c:numRef>
          </c:xVal>
          <c:yVal>
            <c:numRef>
              <c:f>Regione!$B$37</c:f>
              <c:numCache>
                <c:formatCode>0%</c:formatCode>
                <c:ptCount val="1"/>
                <c:pt idx="0">
                  <c:v>-0.11999239445054175</c:v>
                </c:pt>
              </c:numCache>
            </c:numRef>
          </c:yVal>
          <c:bubbleSize>
            <c:numRef>
              <c:f>Regione!$D$37</c:f>
              <c:numCache>
                <c:formatCode>0%</c:formatCode>
                <c:ptCount val="1"/>
                <c:pt idx="0">
                  <c:v>0.10042777339884665</c:v>
                </c:pt>
              </c:numCache>
            </c:numRef>
          </c:bubbleSize>
          <c:bubble3D val="1"/>
        </c:ser>
        <c:ser>
          <c:idx val="10"/>
          <c:order val="10"/>
          <c:tx>
            <c:strRef>
              <c:f>Regione!$A$39</c:f>
              <c:strCache>
                <c:ptCount val="1"/>
                <c:pt idx="0">
                  <c:v>PUGLIA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8.4210526315789611E-2"/>
                  <c:y val="-5.42727718474337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Regione!$C$39</c:f>
              <c:numCache>
                <c:formatCode>0%</c:formatCode>
                <c:ptCount val="1"/>
                <c:pt idx="0">
                  <c:v>-0.33642984783806157</c:v>
                </c:pt>
              </c:numCache>
            </c:numRef>
          </c:xVal>
          <c:yVal>
            <c:numRef>
              <c:f>Regione!$B$39</c:f>
              <c:numCache>
                <c:formatCode>0%</c:formatCode>
                <c:ptCount val="1"/>
                <c:pt idx="0">
                  <c:v>3.8144063157271813E-2</c:v>
                </c:pt>
              </c:numCache>
            </c:numRef>
          </c:yVal>
          <c:bubbleSize>
            <c:numRef>
              <c:f>Regione!$D$39</c:f>
              <c:numCache>
                <c:formatCode>0%</c:formatCode>
                <c:ptCount val="1"/>
                <c:pt idx="0">
                  <c:v>2.8658091753135186E-2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6931456"/>
        <c:axId val="36932992"/>
      </c:bubbleChart>
      <c:valAx>
        <c:axId val="36931456"/>
        <c:scaling>
          <c:orientation val="minMax"/>
          <c:max val="5.0000000000000044E-2"/>
          <c:min val="-0.5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36932992"/>
        <c:crosses val="autoZero"/>
        <c:crossBetween val="midCat"/>
      </c:valAx>
      <c:valAx>
        <c:axId val="36932992"/>
        <c:scaling>
          <c:orientation val="minMax"/>
          <c:max val="0.70000000000000062"/>
          <c:min val="-0.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3693145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Calibri" panose="020F0502020204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ACA47-54B7-4C4B-94E5-0E196D72E150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62885C-82BB-480C-A8D4-B05C86C0D478}">
      <dgm:prSet phldrT="[Testo]"/>
      <dgm:spPr>
        <a:solidFill>
          <a:srgbClr val="0033CC"/>
        </a:solidFill>
      </dgm:spPr>
      <dgm:t>
        <a:bodyPr/>
        <a:lstStyle/>
        <a:p>
          <a:r>
            <a:rPr lang="it-IT" b="1" dirty="0" smtClean="0"/>
            <a:t>EFFICIENZA</a:t>
          </a:r>
          <a:endParaRPr lang="it-IT" b="1" dirty="0"/>
        </a:p>
      </dgm:t>
    </dgm:pt>
    <dgm:pt modelId="{21D00988-8C51-49FD-A9DD-A56C7415BDAC}" type="parTrans" cxnId="{3674198D-916A-44EA-82BC-B6152758E29B}">
      <dgm:prSet/>
      <dgm:spPr/>
      <dgm:t>
        <a:bodyPr/>
        <a:lstStyle/>
        <a:p>
          <a:endParaRPr lang="it-IT"/>
        </a:p>
      </dgm:t>
    </dgm:pt>
    <dgm:pt modelId="{A353B4B3-015D-4F5D-9364-DE6D34BFC00B}" type="sibTrans" cxnId="{3674198D-916A-44EA-82BC-B6152758E29B}">
      <dgm:prSet/>
      <dgm:spPr/>
      <dgm:t>
        <a:bodyPr/>
        <a:lstStyle/>
        <a:p>
          <a:endParaRPr lang="it-IT"/>
        </a:p>
      </dgm:t>
    </dgm:pt>
    <dgm:pt modelId="{D2D14862-611D-49C8-A85B-135C5F37A2EC}">
      <dgm:prSet phldrT="[Testo]" custT="1"/>
      <dgm:spPr/>
      <dgm:t>
        <a:bodyPr/>
        <a:lstStyle/>
        <a:p>
          <a:r>
            <a:rPr lang="it-IT" sz="1200" b="1" dirty="0" smtClean="0"/>
            <a:t>Illuminazione</a:t>
          </a:r>
          <a:endParaRPr lang="it-IT" sz="1200" b="1" dirty="0"/>
        </a:p>
      </dgm:t>
    </dgm:pt>
    <dgm:pt modelId="{DCBBC7E1-17DA-42BB-A987-1EEBE2C5C3B5}" type="parTrans" cxnId="{D657F673-7378-462C-A2AC-40755733E307}">
      <dgm:prSet/>
      <dgm:spPr/>
      <dgm:t>
        <a:bodyPr/>
        <a:lstStyle/>
        <a:p>
          <a:endParaRPr lang="it-IT"/>
        </a:p>
      </dgm:t>
    </dgm:pt>
    <dgm:pt modelId="{9947BDAF-2305-4C32-8159-DDF905901CB4}" type="sibTrans" cxnId="{D657F673-7378-462C-A2AC-40755733E307}">
      <dgm:prSet/>
      <dgm:spPr/>
      <dgm:t>
        <a:bodyPr/>
        <a:lstStyle/>
        <a:p>
          <a:endParaRPr lang="it-IT"/>
        </a:p>
      </dgm:t>
    </dgm:pt>
    <dgm:pt modelId="{5121E430-D420-433D-B3BB-FD19B1AF864E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1400" b="1" dirty="0" smtClean="0">
              <a:solidFill>
                <a:schemeClr val="bg1"/>
              </a:solidFill>
            </a:rPr>
            <a:t>Cogenerazione Trigenerazione</a:t>
          </a:r>
          <a:endParaRPr lang="it-IT" sz="1400" b="1" dirty="0">
            <a:solidFill>
              <a:schemeClr val="bg1"/>
            </a:solidFill>
          </a:endParaRPr>
        </a:p>
      </dgm:t>
    </dgm:pt>
    <dgm:pt modelId="{5E4F7FD9-CF87-465C-AA1F-A36446179124}" type="parTrans" cxnId="{D9CC85E9-A195-442B-89D9-E65F567E41A2}">
      <dgm:prSet/>
      <dgm:spPr/>
      <dgm:t>
        <a:bodyPr/>
        <a:lstStyle/>
        <a:p>
          <a:endParaRPr lang="it-IT"/>
        </a:p>
      </dgm:t>
    </dgm:pt>
    <dgm:pt modelId="{4265ACBB-CC1B-4F41-8154-7AD614C3AED7}" type="sibTrans" cxnId="{D9CC85E9-A195-442B-89D9-E65F567E41A2}">
      <dgm:prSet/>
      <dgm:spPr/>
      <dgm:t>
        <a:bodyPr/>
        <a:lstStyle/>
        <a:p>
          <a:endParaRPr lang="it-IT"/>
        </a:p>
      </dgm:t>
    </dgm:pt>
    <dgm:pt modelId="{D1801B7E-6EA5-4F87-AFFC-8EC06A266CD2}">
      <dgm:prSet phldrT="[Testo]" custT="1"/>
      <dgm:spPr/>
      <dgm:t>
        <a:bodyPr/>
        <a:lstStyle/>
        <a:p>
          <a:r>
            <a:rPr lang="it-IT" sz="1200" b="1" dirty="0" smtClean="0"/>
            <a:t>Schermature Termiche</a:t>
          </a:r>
          <a:endParaRPr lang="it-IT" sz="1200" b="1" dirty="0"/>
        </a:p>
      </dgm:t>
    </dgm:pt>
    <dgm:pt modelId="{6912A232-449B-463C-A15E-1B6E606B6CB7}" type="parTrans" cxnId="{0221056F-A0CD-408E-85B7-E7E66D3BAF88}">
      <dgm:prSet/>
      <dgm:spPr/>
      <dgm:t>
        <a:bodyPr/>
        <a:lstStyle/>
        <a:p>
          <a:endParaRPr lang="it-IT"/>
        </a:p>
      </dgm:t>
    </dgm:pt>
    <dgm:pt modelId="{CA77B5AD-AA87-46F1-91EF-A537595FA7C5}" type="sibTrans" cxnId="{0221056F-A0CD-408E-85B7-E7E66D3BAF88}">
      <dgm:prSet/>
      <dgm:spPr/>
      <dgm:t>
        <a:bodyPr/>
        <a:lstStyle/>
        <a:p>
          <a:endParaRPr lang="it-IT"/>
        </a:p>
      </dgm:t>
    </dgm:pt>
    <dgm:pt modelId="{FB0A9B4D-9EE0-4734-ABDC-E54EDC3CE85E}">
      <dgm:prSet phldrT="[Testo]" custT="1"/>
      <dgm:spPr/>
      <dgm:t>
        <a:bodyPr/>
        <a:lstStyle/>
        <a:p>
          <a:r>
            <a:rPr lang="it-IT" sz="1200" b="1" dirty="0" smtClean="0"/>
            <a:t>Fotovoltaico</a:t>
          </a:r>
          <a:r>
            <a:rPr lang="it-IT" sz="700" dirty="0" smtClean="0"/>
            <a:t> </a:t>
          </a:r>
          <a:r>
            <a:rPr lang="it-IT" sz="1200" b="1" dirty="0" smtClean="0"/>
            <a:t>in auto</a:t>
          </a:r>
          <a:r>
            <a:rPr lang="it-IT" sz="700" dirty="0" smtClean="0"/>
            <a:t> </a:t>
          </a:r>
          <a:r>
            <a:rPr lang="it-IT" sz="1200" b="1" dirty="0" smtClean="0"/>
            <a:t>consumo</a:t>
          </a:r>
          <a:endParaRPr lang="it-IT" sz="1200" b="1" dirty="0"/>
        </a:p>
      </dgm:t>
    </dgm:pt>
    <dgm:pt modelId="{4226D2A1-E504-4D3C-ABAF-2EEE5B4915FF}" type="parTrans" cxnId="{367C6A2A-5143-4573-AE4D-853B65BD1428}">
      <dgm:prSet/>
      <dgm:spPr/>
      <dgm:t>
        <a:bodyPr/>
        <a:lstStyle/>
        <a:p>
          <a:endParaRPr lang="it-IT"/>
        </a:p>
      </dgm:t>
    </dgm:pt>
    <dgm:pt modelId="{C3D903E7-A6E7-4657-9823-21CE8364E119}" type="sibTrans" cxnId="{367C6A2A-5143-4573-AE4D-853B65BD1428}">
      <dgm:prSet/>
      <dgm:spPr/>
      <dgm:t>
        <a:bodyPr/>
        <a:lstStyle/>
        <a:p>
          <a:endParaRPr lang="it-IT"/>
        </a:p>
      </dgm:t>
    </dgm:pt>
    <dgm:pt modelId="{A89D0899-B555-4367-9796-73E0767411EA}">
      <dgm:prSet custT="1"/>
      <dgm:spPr/>
      <dgm:t>
        <a:bodyPr/>
        <a:lstStyle/>
        <a:p>
          <a:r>
            <a:rPr lang="it-IT" sz="1200" b="1" dirty="0" smtClean="0"/>
            <a:t>Climatizzazione HVAC</a:t>
          </a:r>
          <a:endParaRPr lang="it-IT" sz="1200" b="1" dirty="0"/>
        </a:p>
      </dgm:t>
    </dgm:pt>
    <dgm:pt modelId="{93C24E2B-27B2-4195-981D-6ACC068D6546}" type="parTrans" cxnId="{115F283F-1918-413A-B312-9A5837706C54}">
      <dgm:prSet/>
      <dgm:spPr/>
      <dgm:t>
        <a:bodyPr/>
        <a:lstStyle/>
        <a:p>
          <a:endParaRPr lang="it-IT"/>
        </a:p>
      </dgm:t>
    </dgm:pt>
    <dgm:pt modelId="{1B1660D1-F8F0-40C4-8D88-701C8EA4DE0B}" type="sibTrans" cxnId="{115F283F-1918-413A-B312-9A5837706C54}">
      <dgm:prSet/>
      <dgm:spPr/>
      <dgm:t>
        <a:bodyPr/>
        <a:lstStyle/>
        <a:p>
          <a:endParaRPr lang="it-IT"/>
        </a:p>
      </dgm:t>
    </dgm:pt>
    <dgm:pt modelId="{E05BA0CA-37E6-4D94-BE8E-594C3CE11E8C}">
      <dgm:prSet custT="1"/>
      <dgm:spPr/>
      <dgm:t>
        <a:bodyPr/>
        <a:lstStyle/>
        <a:p>
          <a:r>
            <a:rPr lang="it-IT" sz="1200" b="1" dirty="0" smtClean="0"/>
            <a:t>Solare Termico Solar </a:t>
          </a:r>
          <a:r>
            <a:rPr lang="it-IT" sz="1200" b="1" dirty="0" err="1" smtClean="0"/>
            <a:t>Cooling</a:t>
          </a:r>
          <a:endParaRPr lang="it-IT" sz="1200" b="1" dirty="0"/>
        </a:p>
      </dgm:t>
    </dgm:pt>
    <dgm:pt modelId="{BB70126F-08A2-4FF8-8561-88BA6C6880F6}" type="parTrans" cxnId="{AB227CFB-F8F4-472E-A735-F25A9B076C32}">
      <dgm:prSet/>
      <dgm:spPr/>
      <dgm:t>
        <a:bodyPr/>
        <a:lstStyle/>
        <a:p>
          <a:endParaRPr lang="it-IT"/>
        </a:p>
      </dgm:t>
    </dgm:pt>
    <dgm:pt modelId="{F35C51B2-BE80-4B06-821C-A6443B68381B}" type="sibTrans" cxnId="{AB227CFB-F8F4-472E-A735-F25A9B076C32}">
      <dgm:prSet/>
      <dgm:spPr/>
      <dgm:t>
        <a:bodyPr/>
        <a:lstStyle/>
        <a:p>
          <a:endParaRPr lang="it-IT"/>
        </a:p>
      </dgm:t>
    </dgm:pt>
    <dgm:pt modelId="{B913A4C8-1B01-4473-AA3A-1C50977366E3}">
      <dgm:prSet custT="1"/>
      <dgm:spPr/>
      <dgm:t>
        <a:bodyPr/>
        <a:lstStyle/>
        <a:p>
          <a:r>
            <a:rPr lang="it-IT" sz="1200" b="1" dirty="0" smtClean="0"/>
            <a:t>Robotica - Movimentazione</a:t>
          </a:r>
          <a:endParaRPr lang="it-IT" sz="1200" b="1" dirty="0"/>
        </a:p>
      </dgm:t>
    </dgm:pt>
    <dgm:pt modelId="{109BEDB6-05C8-4672-BD51-2502CB6F2AFB}" type="parTrans" cxnId="{894109C4-89CC-4DB9-8A76-C410E270CCE3}">
      <dgm:prSet/>
      <dgm:spPr/>
      <dgm:t>
        <a:bodyPr/>
        <a:lstStyle/>
        <a:p>
          <a:endParaRPr lang="it-IT"/>
        </a:p>
      </dgm:t>
    </dgm:pt>
    <dgm:pt modelId="{6B560601-64E8-4F96-85BC-0B4DE8837331}" type="sibTrans" cxnId="{894109C4-89CC-4DB9-8A76-C410E270CCE3}">
      <dgm:prSet/>
      <dgm:spPr/>
      <dgm:t>
        <a:bodyPr/>
        <a:lstStyle/>
        <a:p>
          <a:endParaRPr lang="it-IT"/>
        </a:p>
      </dgm:t>
    </dgm:pt>
    <dgm:pt modelId="{842EBA7F-AAF7-4045-A507-788D3817DC2C}">
      <dgm:prSet custT="1"/>
      <dgm:spPr/>
      <dgm:t>
        <a:bodyPr/>
        <a:lstStyle/>
        <a:p>
          <a:r>
            <a:rPr lang="it-IT" sz="1200" b="1" dirty="0" smtClean="0"/>
            <a:t>Autotrasformatori</a:t>
          </a:r>
          <a:r>
            <a:rPr lang="it-IT" sz="800" dirty="0" smtClean="0"/>
            <a:t>  a</a:t>
          </a:r>
          <a:r>
            <a:rPr lang="it-IT" sz="1200" b="1" dirty="0" smtClean="0"/>
            <a:t> controllo di armoniche </a:t>
          </a:r>
          <a:endParaRPr lang="it-IT" sz="1200" b="1" dirty="0"/>
        </a:p>
      </dgm:t>
    </dgm:pt>
    <dgm:pt modelId="{462E44FA-62C2-4ACA-AFBE-EFEDC69C37F6}" type="parTrans" cxnId="{71D2A3CD-4B7F-444F-A2A9-FB350089D239}">
      <dgm:prSet/>
      <dgm:spPr/>
      <dgm:t>
        <a:bodyPr/>
        <a:lstStyle/>
        <a:p>
          <a:endParaRPr lang="it-IT"/>
        </a:p>
      </dgm:t>
    </dgm:pt>
    <dgm:pt modelId="{83633694-4693-4BA5-9FAC-C1F5C04B6F75}" type="sibTrans" cxnId="{71D2A3CD-4B7F-444F-A2A9-FB350089D239}">
      <dgm:prSet/>
      <dgm:spPr/>
      <dgm:t>
        <a:bodyPr/>
        <a:lstStyle/>
        <a:p>
          <a:endParaRPr lang="it-IT"/>
        </a:p>
      </dgm:t>
    </dgm:pt>
    <dgm:pt modelId="{C548438C-64EB-4F5E-82F7-53039C4BD3C5}">
      <dgm:prSet custT="1"/>
      <dgm:spPr/>
      <dgm:t>
        <a:bodyPr/>
        <a:lstStyle/>
        <a:p>
          <a:r>
            <a:rPr lang="it-IT" sz="1200" b="1" dirty="0" smtClean="0"/>
            <a:t>Elevatori -</a:t>
          </a:r>
          <a:br>
            <a:rPr lang="it-IT" sz="1200" b="1" dirty="0" smtClean="0"/>
          </a:br>
          <a:r>
            <a:rPr lang="it-IT" sz="1200" b="1" dirty="0" smtClean="0"/>
            <a:t>Nastri Trasportatori</a:t>
          </a:r>
          <a:endParaRPr lang="it-IT" sz="1200" b="1" dirty="0"/>
        </a:p>
      </dgm:t>
    </dgm:pt>
    <dgm:pt modelId="{5E58932B-205C-49AF-8FA6-F27D8409E4C4}" type="parTrans" cxnId="{AC8E1406-8D3B-40EB-9A58-B2E9E8DB2361}">
      <dgm:prSet/>
      <dgm:spPr/>
      <dgm:t>
        <a:bodyPr/>
        <a:lstStyle/>
        <a:p>
          <a:endParaRPr lang="it-IT"/>
        </a:p>
      </dgm:t>
    </dgm:pt>
    <dgm:pt modelId="{0F10858F-0FEF-47B8-A408-A7137FDFE34B}" type="sibTrans" cxnId="{AC8E1406-8D3B-40EB-9A58-B2E9E8DB2361}">
      <dgm:prSet/>
      <dgm:spPr/>
      <dgm:t>
        <a:bodyPr/>
        <a:lstStyle/>
        <a:p>
          <a:endParaRPr lang="it-IT"/>
        </a:p>
      </dgm:t>
    </dgm:pt>
    <dgm:pt modelId="{3E8EDDF4-9C18-43A5-8A18-BCC6DEACC7F1}">
      <dgm:prSet custT="1"/>
      <dgm:spPr/>
      <dgm:t>
        <a:bodyPr/>
        <a:lstStyle/>
        <a:p>
          <a:r>
            <a:rPr lang="it-IT" sz="1200" b="1" baseline="0" dirty="0" smtClean="0"/>
            <a:t>Biomassa</a:t>
          </a:r>
          <a:endParaRPr lang="it-IT" sz="1200" b="1" baseline="0" dirty="0"/>
        </a:p>
      </dgm:t>
    </dgm:pt>
    <dgm:pt modelId="{6EC31B52-F3EB-4D5C-9E99-D0387981E257}" type="parTrans" cxnId="{CF0EBA9C-2E05-4F94-92CF-594C97A1B0C3}">
      <dgm:prSet/>
      <dgm:spPr/>
      <dgm:t>
        <a:bodyPr/>
        <a:lstStyle/>
        <a:p>
          <a:endParaRPr lang="it-IT"/>
        </a:p>
      </dgm:t>
    </dgm:pt>
    <dgm:pt modelId="{5F700377-A981-4EE9-9CE6-2B73F8F6BE5A}" type="sibTrans" cxnId="{CF0EBA9C-2E05-4F94-92CF-594C97A1B0C3}">
      <dgm:prSet/>
      <dgm:spPr/>
      <dgm:t>
        <a:bodyPr/>
        <a:lstStyle/>
        <a:p>
          <a:endParaRPr lang="it-IT"/>
        </a:p>
      </dgm:t>
    </dgm:pt>
    <dgm:pt modelId="{39201FE1-0D6A-423F-B9B2-834C4C68FDCF}">
      <dgm:prSet custT="1"/>
      <dgm:spPr/>
      <dgm:t>
        <a:bodyPr/>
        <a:lstStyle/>
        <a:p>
          <a:r>
            <a:rPr lang="it-IT" sz="1200" b="1" dirty="0" smtClean="0"/>
            <a:t>Domotica </a:t>
          </a:r>
          <a:r>
            <a:rPr lang="it-IT" sz="800" b="1" dirty="0" smtClean="0"/>
            <a:t>-</a:t>
          </a:r>
          <a:r>
            <a:rPr lang="it-IT" sz="1200" b="1" dirty="0" smtClean="0"/>
            <a:t/>
          </a:r>
          <a:br>
            <a:rPr lang="it-IT" sz="1200" b="1" dirty="0" smtClean="0"/>
          </a:br>
          <a:r>
            <a:rPr lang="it-IT" sz="1200" b="1" dirty="0" smtClean="0"/>
            <a:t>Building Automation</a:t>
          </a:r>
          <a:endParaRPr lang="it-IT" sz="1200" b="1" dirty="0"/>
        </a:p>
      </dgm:t>
    </dgm:pt>
    <dgm:pt modelId="{DAC8EF50-A42F-4D03-B0A4-B17E6592D324}" type="parTrans" cxnId="{3874187C-9012-4EBF-9F6A-8D6641EF5F0D}">
      <dgm:prSet/>
      <dgm:spPr/>
      <dgm:t>
        <a:bodyPr/>
        <a:lstStyle/>
        <a:p>
          <a:endParaRPr lang="it-IT" dirty="0"/>
        </a:p>
      </dgm:t>
    </dgm:pt>
    <dgm:pt modelId="{69D4C3DF-DA80-4F62-8B39-349788280E29}" type="sibTrans" cxnId="{3874187C-9012-4EBF-9F6A-8D6641EF5F0D}">
      <dgm:prSet/>
      <dgm:spPr/>
      <dgm:t>
        <a:bodyPr/>
        <a:lstStyle/>
        <a:p>
          <a:endParaRPr lang="it-IT"/>
        </a:p>
      </dgm:t>
    </dgm:pt>
    <dgm:pt modelId="{60F0A94A-9547-4308-97D0-EF0668DA5884}">
      <dgm:prSet custT="1"/>
      <dgm:spPr/>
      <dgm:t>
        <a:bodyPr/>
        <a:lstStyle/>
        <a:p>
          <a:r>
            <a:rPr lang="it-IT" sz="1200" b="1" dirty="0" err="1" smtClean="0"/>
            <a:t>Minieolico</a:t>
          </a:r>
          <a:endParaRPr lang="it-IT" sz="1200" b="1" dirty="0"/>
        </a:p>
      </dgm:t>
    </dgm:pt>
    <dgm:pt modelId="{527B7E31-12F9-4D1F-BF15-B60A42A7ED7E}" type="parTrans" cxnId="{647695F9-1F05-43C9-B0DB-C89BCF177720}">
      <dgm:prSet/>
      <dgm:spPr/>
      <dgm:t>
        <a:bodyPr/>
        <a:lstStyle/>
        <a:p>
          <a:endParaRPr lang="it-IT"/>
        </a:p>
      </dgm:t>
    </dgm:pt>
    <dgm:pt modelId="{2625A39F-E844-4B15-8B3B-3B2C64811FB0}" type="sibTrans" cxnId="{647695F9-1F05-43C9-B0DB-C89BCF177720}">
      <dgm:prSet/>
      <dgm:spPr/>
      <dgm:t>
        <a:bodyPr/>
        <a:lstStyle/>
        <a:p>
          <a:endParaRPr lang="it-IT"/>
        </a:p>
      </dgm:t>
    </dgm:pt>
    <dgm:pt modelId="{1DE2FF26-8454-4247-9A5F-E30431254113}">
      <dgm:prSet custT="1"/>
      <dgm:spPr/>
      <dgm:t>
        <a:bodyPr/>
        <a:lstStyle/>
        <a:p>
          <a:endParaRPr lang="it-IT" sz="1200" b="1" dirty="0" smtClean="0"/>
        </a:p>
        <a:p>
          <a:r>
            <a:rPr lang="it-IT" sz="1200" b="1" dirty="0" smtClean="0"/>
            <a:t>Idroelettrico</a:t>
          </a:r>
        </a:p>
        <a:p>
          <a:endParaRPr lang="it-IT" sz="1200" b="1" dirty="0"/>
        </a:p>
      </dgm:t>
    </dgm:pt>
    <dgm:pt modelId="{FC21DA0B-5151-453A-AB9E-7B78D97182B4}" type="parTrans" cxnId="{3F908E75-E111-48BC-B965-B8EFB9B740DB}">
      <dgm:prSet/>
      <dgm:spPr/>
      <dgm:t>
        <a:bodyPr/>
        <a:lstStyle/>
        <a:p>
          <a:endParaRPr lang="it-IT"/>
        </a:p>
      </dgm:t>
    </dgm:pt>
    <dgm:pt modelId="{40D63095-5DA8-4E41-821A-8AB0F05A4257}" type="sibTrans" cxnId="{3F908E75-E111-48BC-B965-B8EFB9B740DB}">
      <dgm:prSet/>
      <dgm:spPr/>
      <dgm:t>
        <a:bodyPr/>
        <a:lstStyle/>
        <a:p>
          <a:endParaRPr lang="it-IT"/>
        </a:p>
      </dgm:t>
    </dgm:pt>
    <dgm:pt modelId="{C436E61E-FCC2-4A8D-B198-CB85E64DF087}">
      <dgm:prSet custScaleX="165202" custScaleY="120193" custRadScaleRad="101709" custRadScaleInc="11829"/>
      <dgm:spPr/>
      <dgm:t>
        <a:bodyPr/>
        <a:lstStyle/>
        <a:p>
          <a:endParaRPr lang="it-IT" dirty="0"/>
        </a:p>
      </dgm:t>
    </dgm:pt>
    <dgm:pt modelId="{F3EA44F7-FDC7-4BAF-B894-28DF298DBCC4}" type="parTrans" cxnId="{CEE4586A-174C-4866-B571-D7E534606B26}">
      <dgm:prSet/>
      <dgm:spPr/>
      <dgm:t>
        <a:bodyPr/>
        <a:lstStyle/>
        <a:p>
          <a:endParaRPr lang="it-IT"/>
        </a:p>
      </dgm:t>
    </dgm:pt>
    <dgm:pt modelId="{8BE65DB3-5953-4BF6-9A54-552BCA929597}" type="sibTrans" cxnId="{CEE4586A-174C-4866-B571-D7E534606B26}">
      <dgm:prSet/>
      <dgm:spPr/>
      <dgm:t>
        <a:bodyPr/>
        <a:lstStyle/>
        <a:p>
          <a:endParaRPr lang="it-IT"/>
        </a:p>
      </dgm:t>
    </dgm:pt>
    <dgm:pt modelId="{9E8D1FDE-A03C-4B23-AABD-33D9A2535CCF}">
      <dgm:prSet custScaleX="165202" custScaleY="120193" custRadScaleRad="101709" custRadScaleInc="11829"/>
      <dgm:spPr/>
      <dgm:t>
        <a:bodyPr/>
        <a:lstStyle/>
        <a:p>
          <a:endParaRPr lang="it-IT" dirty="0"/>
        </a:p>
      </dgm:t>
    </dgm:pt>
    <dgm:pt modelId="{A411C504-CB50-4536-BF49-75379A1B3D0B}" type="parTrans" cxnId="{B717C4DA-F5EA-49D3-BE23-5C38F85CD25A}">
      <dgm:prSet/>
      <dgm:spPr/>
      <dgm:t>
        <a:bodyPr/>
        <a:lstStyle/>
        <a:p>
          <a:endParaRPr lang="it-IT"/>
        </a:p>
      </dgm:t>
    </dgm:pt>
    <dgm:pt modelId="{99B25C9B-B55C-4438-8DFE-3A5B0E169939}" type="sibTrans" cxnId="{B717C4DA-F5EA-49D3-BE23-5C38F85CD25A}">
      <dgm:prSet/>
      <dgm:spPr/>
      <dgm:t>
        <a:bodyPr/>
        <a:lstStyle/>
        <a:p>
          <a:endParaRPr lang="it-IT"/>
        </a:p>
      </dgm:t>
    </dgm:pt>
    <dgm:pt modelId="{DD9DC5A1-112B-44EA-A240-8D6361BB4946}">
      <dgm:prSet custScaleX="165202" custScaleY="120193" custRadScaleRad="96265" custRadScaleInc="-158078"/>
      <dgm:spPr/>
      <dgm:t>
        <a:bodyPr/>
        <a:lstStyle/>
        <a:p>
          <a:endParaRPr lang="it-IT" dirty="0"/>
        </a:p>
      </dgm:t>
    </dgm:pt>
    <dgm:pt modelId="{3611FA06-1F73-40A5-9FAF-8011647A7B22}" type="parTrans" cxnId="{1F41EC7E-B626-4D19-8DF3-D58B7D30A618}">
      <dgm:prSet/>
      <dgm:spPr/>
      <dgm:t>
        <a:bodyPr/>
        <a:lstStyle/>
        <a:p>
          <a:endParaRPr lang="it-IT"/>
        </a:p>
      </dgm:t>
    </dgm:pt>
    <dgm:pt modelId="{B2CDE65C-7E60-4304-A86B-3A0EABF1EA5E}" type="sibTrans" cxnId="{1F41EC7E-B626-4D19-8DF3-D58B7D30A618}">
      <dgm:prSet/>
      <dgm:spPr/>
      <dgm:t>
        <a:bodyPr/>
        <a:lstStyle/>
        <a:p>
          <a:endParaRPr lang="it-IT"/>
        </a:p>
      </dgm:t>
    </dgm:pt>
    <dgm:pt modelId="{57B51EE4-A2CA-46E6-BEAE-1C0D6DA231C5}">
      <dgm:prSet custT="1"/>
      <dgm:spPr/>
      <dgm:t>
        <a:bodyPr/>
        <a:lstStyle/>
        <a:p>
          <a:r>
            <a:rPr lang="it-IT" sz="1200" b="1" dirty="0" smtClean="0"/>
            <a:t>Motori -Inverter</a:t>
          </a:r>
          <a:endParaRPr lang="it-IT" sz="1200" dirty="0"/>
        </a:p>
      </dgm:t>
    </dgm:pt>
    <dgm:pt modelId="{6CDF6A4B-431C-4614-945B-BB5CE347DA0D}" type="parTrans" cxnId="{FB1B95E0-AC7E-440E-9B62-FDBC298DFBA9}">
      <dgm:prSet/>
      <dgm:spPr/>
      <dgm:t>
        <a:bodyPr/>
        <a:lstStyle/>
        <a:p>
          <a:endParaRPr lang="it-IT"/>
        </a:p>
      </dgm:t>
    </dgm:pt>
    <dgm:pt modelId="{093D9D09-7E7B-4694-B6C5-7139F08C000B}" type="sibTrans" cxnId="{FB1B95E0-AC7E-440E-9B62-FDBC298DFBA9}">
      <dgm:prSet/>
      <dgm:spPr/>
      <dgm:t>
        <a:bodyPr/>
        <a:lstStyle/>
        <a:p>
          <a:endParaRPr lang="it-IT"/>
        </a:p>
      </dgm:t>
    </dgm:pt>
    <dgm:pt modelId="{E481BF2A-B4EC-4001-9F61-110BA5C96DE3}">
      <dgm:prSet/>
      <dgm:spPr/>
      <dgm:t>
        <a:bodyPr/>
        <a:lstStyle/>
        <a:p>
          <a:endParaRPr lang="it-IT" dirty="0"/>
        </a:p>
      </dgm:t>
    </dgm:pt>
    <dgm:pt modelId="{A8AE3D32-03AE-4622-81EC-B45F5FB059C2}" type="parTrans" cxnId="{D2D1D86F-B513-414A-AF4B-631734DC6974}">
      <dgm:prSet/>
      <dgm:spPr/>
      <dgm:t>
        <a:bodyPr/>
        <a:lstStyle/>
        <a:p>
          <a:endParaRPr lang="it-IT"/>
        </a:p>
      </dgm:t>
    </dgm:pt>
    <dgm:pt modelId="{38C37ABA-2184-4984-BA6A-531E6C9CB17B}" type="sibTrans" cxnId="{D2D1D86F-B513-414A-AF4B-631734DC6974}">
      <dgm:prSet/>
      <dgm:spPr/>
      <dgm:t>
        <a:bodyPr/>
        <a:lstStyle/>
        <a:p>
          <a:endParaRPr lang="it-IT"/>
        </a:p>
      </dgm:t>
    </dgm:pt>
    <dgm:pt modelId="{1FF784F8-786A-48D9-BA5A-EA20835EBC8F}">
      <dgm:prSet/>
      <dgm:spPr/>
      <dgm:t>
        <a:bodyPr/>
        <a:lstStyle/>
        <a:p>
          <a:endParaRPr lang="it-IT" dirty="0"/>
        </a:p>
      </dgm:t>
    </dgm:pt>
    <dgm:pt modelId="{701155E7-723D-4F94-8653-E0FC733FBB37}" type="parTrans" cxnId="{BF9A8082-F1C4-48EB-9FDC-06B0C4A7DC03}">
      <dgm:prSet/>
      <dgm:spPr/>
      <dgm:t>
        <a:bodyPr/>
        <a:lstStyle/>
        <a:p>
          <a:endParaRPr lang="it-IT"/>
        </a:p>
      </dgm:t>
    </dgm:pt>
    <dgm:pt modelId="{4D8DB94A-A5CD-4C16-AEC7-71CF370A928E}" type="sibTrans" cxnId="{BF9A8082-F1C4-48EB-9FDC-06B0C4A7DC03}">
      <dgm:prSet/>
      <dgm:spPr/>
      <dgm:t>
        <a:bodyPr/>
        <a:lstStyle/>
        <a:p>
          <a:endParaRPr lang="it-IT"/>
        </a:p>
      </dgm:t>
    </dgm:pt>
    <dgm:pt modelId="{77604C8E-7C52-4C06-AC86-0F055F1829A6}">
      <dgm:prSet custScaleX="187143" custScaleY="123089" custRadScaleRad="117651" custRadScaleInc="69869"/>
      <dgm:spPr/>
      <dgm:t>
        <a:bodyPr/>
        <a:lstStyle/>
        <a:p>
          <a:endParaRPr lang="it-IT" dirty="0"/>
        </a:p>
      </dgm:t>
    </dgm:pt>
    <dgm:pt modelId="{4D3AD30F-FC58-4989-9F20-FA1746FBE2DD}" type="parTrans" cxnId="{51B8FCCD-0445-42D5-B44A-03CB9A1804CA}">
      <dgm:prSet/>
      <dgm:spPr/>
      <dgm:t>
        <a:bodyPr/>
        <a:lstStyle/>
        <a:p>
          <a:endParaRPr lang="it-IT"/>
        </a:p>
      </dgm:t>
    </dgm:pt>
    <dgm:pt modelId="{A2642EE2-8E9B-484F-AA8E-5C795C004534}" type="sibTrans" cxnId="{51B8FCCD-0445-42D5-B44A-03CB9A1804CA}">
      <dgm:prSet/>
      <dgm:spPr/>
      <dgm:t>
        <a:bodyPr/>
        <a:lstStyle/>
        <a:p>
          <a:endParaRPr lang="it-IT"/>
        </a:p>
      </dgm:t>
    </dgm:pt>
    <dgm:pt modelId="{0F0C5C7B-5447-486A-A4B9-CA6DCD5BB43D}">
      <dgm:prSet custT="1"/>
      <dgm:spPr/>
      <dgm:t>
        <a:bodyPr/>
        <a:lstStyle/>
        <a:p>
          <a:r>
            <a:rPr lang="it-IT" sz="1200" b="1" dirty="0" smtClean="0"/>
            <a:t>Data Center </a:t>
          </a:r>
          <a:endParaRPr lang="it-IT" sz="1200" dirty="0"/>
        </a:p>
      </dgm:t>
    </dgm:pt>
    <dgm:pt modelId="{6CC3A1AF-6102-42CB-8236-776DAA8BA9DC}" type="parTrans" cxnId="{1965EECE-5D7E-43C2-A06A-49E03EB083B1}">
      <dgm:prSet/>
      <dgm:spPr/>
      <dgm:t>
        <a:bodyPr/>
        <a:lstStyle/>
        <a:p>
          <a:endParaRPr lang="it-IT"/>
        </a:p>
      </dgm:t>
    </dgm:pt>
    <dgm:pt modelId="{4EC86280-2470-48A3-A82F-128DB4F7B6A3}" type="sibTrans" cxnId="{1965EECE-5D7E-43C2-A06A-49E03EB083B1}">
      <dgm:prSet/>
      <dgm:spPr/>
      <dgm:t>
        <a:bodyPr/>
        <a:lstStyle/>
        <a:p>
          <a:endParaRPr lang="it-IT"/>
        </a:p>
      </dgm:t>
    </dgm:pt>
    <dgm:pt modelId="{899D8257-4976-4293-AF5D-976898865742}" type="pres">
      <dgm:prSet presAssocID="{84BACA47-54B7-4C4B-94E5-0E196D72E1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C552EE0-C5B5-4A37-AA27-D5698FDFEB6A}" type="pres">
      <dgm:prSet presAssocID="{8462885C-82BB-480C-A8D4-B05C86C0D478}" presName="centerShape" presStyleLbl="node0" presStyleIdx="0" presStyleCnt="1" custScaleX="234570" custScaleY="220968" custLinFactNeighborX="-1433" custLinFactNeighborY="-2272"/>
      <dgm:spPr/>
      <dgm:t>
        <a:bodyPr/>
        <a:lstStyle/>
        <a:p>
          <a:endParaRPr lang="it-IT"/>
        </a:p>
      </dgm:t>
    </dgm:pt>
    <dgm:pt modelId="{AFBACFF1-6299-4760-9093-E5948347B0F9}" type="pres">
      <dgm:prSet presAssocID="{6EC31B52-F3EB-4D5C-9E99-D0387981E257}" presName="Name9" presStyleLbl="parChTrans1D2" presStyleIdx="0" presStyleCnt="15"/>
      <dgm:spPr/>
      <dgm:t>
        <a:bodyPr/>
        <a:lstStyle/>
        <a:p>
          <a:endParaRPr lang="it-IT"/>
        </a:p>
      </dgm:t>
    </dgm:pt>
    <dgm:pt modelId="{E3D49405-5939-43A6-AB35-F17670DA825E}" type="pres">
      <dgm:prSet presAssocID="{6EC31B52-F3EB-4D5C-9E99-D0387981E257}" presName="connTx" presStyleLbl="parChTrans1D2" presStyleIdx="0" presStyleCnt="15"/>
      <dgm:spPr/>
      <dgm:t>
        <a:bodyPr/>
        <a:lstStyle/>
        <a:p>
          <a:endParaRPr lang="it-IT"/>
        </a:p>
      </dgm:t>
    </dgm:pt>
    <dgm:pt modelId="{BF4F71B4-8B2C-403B-B75D-F483DA3A5D5C}" type="pres">
      <dgm:prSet presAssocID="{3E8EDDF4-9C18-43A5-8A18-BCC6DEACC7F1}" presName="node" presStyleLbl="node1" presStyleIdx="0" presStyleCnt="15" custScaleX="153485" custScaleY="98206" custRadScaleRad="99758" custRadScaleInc="-1520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40F7AC-ABFE-4F54-A6CB-D3101B7F4E17}" type="pres">
      <dgm:prSet presAssocID="{DCBBC7E1-17DA-42BB-A987-1EEBE2C5C3B5}" presName="Name9" presStyleLbl="parChTrans1D2" presStyleIdx="1" presStyleCnt="15"/>
      <dgm:spPr/>
      <dgm:t>
        <a:bodyPr/>
        <a:lstStyle/>
        <a:p>
          <a:endParaRPr lang="it-IT"/>
        </a:p>
      </dgm:t>
    </dgm:pt>
    <dgm:pt modelId="{91B87FBC-C296-4908-AE8A-55B6493C5BDE}" type="pres">
      <dgm:prSet presAssocID="{DCBBC7E1-17DA-42BB-A987-1EEBE2C5C3B5}" presName="connTx" presStyleLbl="parChTrans1D2" presStyleIdx="1" presStyleCnt="15"/>
      <dgm:spPr/>
      <dgm:t>
        <a:bodyPr/>
        <a:lstStyle/>
        <a:p>
          <a:endParaRPr lang="it-IT"/>
        </a:p>
      </dgm:t>
    </dgm:pt>
    <dgm:pt modelId="{020F894E-3310-4DBF-9E70-6B4CF82EE59C}" type="pres">
      <dgm:prSet presAssocID="{D2D14862-611D-49C8-A85B-135C5F37A2EC}" presName="node" presStyleLbl="node1" presStyleIdx="1" presStyleCnt="15" custScaleX="175438" custScaleY="97425" custRadScaleRad="98147" custRadScaleInc="-76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482FA0-F3DE-4025-B363-B573CA59CA25}" type="pres">
      <dgm:prSet presAssocID="{5E4F7FD9-CF87-465C-AA1F-A36446179124}" presName="Name9" presStyleLbl="parChTrans1D2" presStyleIdx="2" presStyleCnt="15"/>
      <dgm:spPr/>
      <dgm:t>
        <a:bodyPr/>
        <a:lstStyle/>
        <a:p>
          <a:endParaRPr lang="it-IT"/>
        </a:p>
      </dgm:t>
    </dgm:pt>
    <dgm:pt modelId="{F2AB36F9-7D75-4AAB-8BBA-E0C9A4729981}" type="pres">
      <dgm:prSet presAssocID="{5E4F7FD9-CF87-465C-AA1F-A36446179124}" presName="connTx" presStyleLbl="parChTrans1D2" presStyleIdx="2" presStyleCnt="15"/>
      <dgm:spPr/>
      <dgm:t>
        <a:bodyPr/>
        <a:lstStyle/>
        <a:p>
          <a:endParaRPr lang="it-IT"/>
        </a:p>
      </dgm:t>
    </dgm:pt>
    <dgm:pt modelId="{AD0E052E-E74B-493E-883D-14CC966FE5EF}" type="pres">
      <dgm:prSet presAssocID="{5121E430-D420-433D-B3BB-FD19B1AF864E}" presName="node" presStyleLbl="node1" presStyleIdx="2" presStyleCnt="15" custScaleX="194476" custScaleY="119619" custRadScaleRad="115020" custRadScaleInc="-174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8F2590-92DC-4923-B764-7C0C3CFD2621}" type="pres">
      <dgm:prSet presAssocID="{6912A232-449B-463C-A15E-1B6E606B6CB7}" presName="Name9" presStyleLbl="parChTrans1D2" presStyleIdx="3" presStyleCnt="15"/>
      <dgm:spPr/>
      <dgm:t>
        <a:bodyPr/>
        <a:lstStyle/>
        <a:p>
          <a:endParaRPr lang="it-IT"/>
        </a:p>
      </dgm:t>
    </dgm:pt>
    <dgm:pt modelId="{ED0381CF-870F-4932-8E0F-C5CB04B53478}" type="pres">
      <dgm:prSet presAssocID="{6912A232-449B-463C-A15E-1B6E606B6CB7}" presName="connTx" presStyleLbl="parChTrans1D2" presStyleIdx="3" presStyleCnt="15"/>
      <dgm:spPr/>
      <dgm:t>
        <a:bodyPr/>
        <a:lstStyle/>
        <a:p>
          <a:endParaRPr lang="it-IT"/>
        </a:p>
      </dgm:t>
    </dgm:pt>
    <dgm:pt modelId="{7A6640F9-D4C8-4769-A421-4E2ACE223F11}" type="pres">
      <dgm:prSet presAssocID="{D1801B7E-6EA5-4F87-AFFC-8EC06A266CD2}" presName="node" presStyleLbl="node1" presStyleIdx="3" presStyleCnt="15" custScaleX="172996" custScaleY="95802" custRadScaleRad="126197" custRadScaleInc="-442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AE3351-F233-4813-B78D-8E6A35A79C15}" type="pres">
      <dgm:prSet presAssocID="{4226D2A1-E504-4D3C-ABAF-2EEE5B4915FF}" presName="Name9" presStyleLbl="parChTrans1D2" presStyleIdx="4" presStyleCnt="15"/>
      <dgm:spPr/>
      <dgm:t>
        <a:bodyPr/>
        <a:lstStyle/>
        <a:p>
          <a:endParaRPr lang="it-IT"/>
        </a:p>
      </dgm:t>
    </dgm:pt>
    <dgm:pt modelId="{DDE02D83-B1CE-440E-B30B-E48235B00D72}" type="pres">
      <dgm:prSet presAssocID="{4226D2A1-E504-4D3C-ABAF-2EEE5B4915FF}" presName="connTx" presStyleLbl="parChTrans1D2" presStyleIdx="4" presStyleCnt="15"/>
      <dgm:spPr/>
      <dgm:t>
        <a:bodyPr/>
        <a:lstStyle/>
        <a:p>
          <a:endParaRPr lang="it-IT"/>
        </a:p>
      </dgm:t>
    </dgm:pt>
    <dgm:pt modelId="{45F6616A-F4E0-4022-AFD4-062EA03A91C3}" type="pres">
      <dgm:prSet presAssocID="{FB0A9B4D-9EE0-4734-ABDC-E54EDC3CE85E}" presName="node" presStyleLbl="node1" presStyleIdx="4" presStyleCnt="15" custScaleX="187923" custScaleY="107437" custRadScaleRad="129297" custRadScaleInc="-1025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33DC4D-8A86-49F9-8299-2BFDD3E0644A}" type="pres">
      <dgm:prSet presAssocID="{93C24E2B-27B2-4195-981D-6ACC068D6546}" presName="Name9" presStyleLbl="parChTrans1D2" presStyleIdx="5" presStyleCnt="15"/>
      <dgm:spPr/>
      <dgm:t>
        <a:bodyPr/>
        <a:lstStyle/>
        <a:p>
          <a:endParaRPr lang="it-IT"/>
        </a:p>
      </dgm:t>
    </dgm:pt>
    <dgm:pt modelId="{4B92EA1B-8D3D-403B-9716-1C043BF96E43}" type="pres">
      <dgm:prSet presAssocID="{93C24E2B-27B2-4195-981D-6ACC068D6546}" presName="connTx" presStyleLbl="parChTrans1D2" presStyleIdx="5" presStyleCnt="15"/>
      <dgm:spPr/>
      <dgm:t>
        <a:bodyPr/>
        <a:lstStyle/>
        <a:p>
          <a:endParaRPr lang="it-IT"/>
        </a:p>
      </dgm:t>
    </dgm:pt>
    <dgm:pt modelId="{D9060FD0-7E20-47E9-931E-E043B9ADDE10}" type="pres">
      <dgm:prSet presAssocID="{A89D0899-B555-4367-9796-73E0767411EA}" presName="node" presStyleLbl="node1" presStyleIdx="5" presStyleCnt="15" custScaleX="202300" custScaleY="107570" custRadScaleRad="126812" custRadScaleInc="-1640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D4A425-9EC5-4C15-8636-4E26B18CBC30}" type="pres">
      <dgm:prSet presAssocID="{BB70126F-08A2-4FF8-8561-88BA6C6880F6}" presName="Name9" presStyleLbl="parChTrans1D2" presStyleIdx="6" presStyleCnt="15"/>
      <dgm:spPr/>
      <dgm:t>
        <a:bodyPr/>
        <a:lstStyle/>
        <a:p>
          <a:endParaRPr lang="it-IT"/>
        </a:p>
      </dgm:t>
    </dgm:pt>
    <dgm:pt modelId="{F1159DA7-012F-4A5F-8DAA-93BB7B68F975}" type="pres">
      <dgm:prSet presAssocID="{BB70126F-08A2-4FF8-8561-88BA6C6880F6}" presName="connTx" presStyleLbl="parChTrans1D2" presStyleIdx="6" presStyleCnt="15"/>
      <dgm:spPr/>
      <dgm:t>
        <a:bodyPr/>
        <a:lstStyle/>
        <a:p>
          <a:endParaRPr lang="it-IT"/>
        </a:p>
      </dgm:t>
    </dgm:pt>
    <dgm:pt modelId="{0042AEE7-B1F8-49A3-8BFE-FB858FDE3F04}" type="pres">
      <dgm:prSet presAssocID="{E05BA0CA-37E6-4D94-BE8E-594C3CE11E8C}" presName="node" presStyleLbl="node1" presStyleIdx="6" presStyleCnt="15" custScaleX="196257" custScaleY="114521" custRadScaleRad="128212" custRadScaleInc="-2036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667B0F-420A-486B-947A-9D4A5C20C6DE}" type="pres">
      <dgm:prSet presAssocID="{109BEDB6-05C8-4672-BD51-2502CB6F2AFB}" presName="Name9" presStyleLbl="parChTrans1D2" presStyleIdx="7" presStyleCnt="15"/>
      <dgm:spPr/>
      <dgm:t>
        <a:bodyPr/>
        <a:lstStyle/>
        <a:p>
          <a:endParaRPr lang="it-IT"/>
        </a:p>
      </dgm:t>
    </dgm:pt>
    <dgm:pt modelId="{8C3D7F94-37E3-42E7-A28A-DDE6258631CB}" type="pres">
      <dgm:prSet presAssocID="{109BEDB6-05C8-4672-BD51-2502CB6F2AFB}" presName="connTx" presStyleLbl="parChTrans1D2" presStyleIdx="7" presStyleCnt="15"/>
      <dgm:spPr/>
      <dgm:t>
        <a:bodyPr/>
        <a:lstStyle/>
        <a:p>
          <a:endParaRPr lang="it-IT"/>
        </a:p>
      </dgm:t>
    </dgm:pt>
    <dgm:pt modelId="{AE0F9D5C-97DD-4E2E-AD11-3950A2DBF2ED}" type="pres">
      <dgm:prSet presAssocID="{B913A4C8-1B01-4473-AA3A-1C50977366E3}" presName="node" presStyleLbl="node1" presStyleIdx="7" presStyleCnt="15" custScaleX="208996" custScaleY="109472" custRadScaleRad="103750" custRadScaleInc="-1760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A7ABF4-750B-4486-ADAE-8C9B7C9E7A75}" type="pres">
      <dgm:prSet presAssocID="{6CC3A1AF-6102-42CB-8236-776DAA8BA9DC}" presName="Name9" presStyleLbl="parChTrans1D2" presStyleIdx="8" presStyleCnt="15"/>
      <dgm:spPr/>
      <dgm:t>
        <a:bodyPr/>
        <a:lstStyle/>
        <a:p>
          <a:endParaRPr lang="it-IT"/>
        </a:p>
      </dgm:t>
    </dgm:pt>
    <dgm:pt modelId="{E59AF5D3-3003-4A90-8EAC-62B347502E87}" type="pres">
      <dgm:prSet presAssocID="{6CC3A1AF-6102-42CB-8236-776DAA8BA9DC}" presName="connTx" presStyleLbl="parChTrans1D2" presStyleIdx="8" presStyleCnt="15"/>
      <dgm:spPr/>
      <dgm:t>
        <a:bodyPr/>
        <a:lstStyle/>
        <a:p>
          <a:endParaRPr lang="it-IT"/>
        </a:p>
      </dgm:t>
    </dgm:pt>
    <dgm:pt modelId="{C8AE05FF-EAB7-4689-AF6E-2EC9A54A92A5}" type="pres">
      <dgm:prSet presAssocID="{0F0C5C7B-5447-486A-A4B9-CA6DCD5BB43D}" presName="node" presStyleLbl="node1" presStyleIdx="8" presStyleCnt="15" custScaleX="170018" custRadScaleRad="100010" custRadScaleInc="-863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3E2621-937C-4950-BF9F-83ECC05B1545}" type="pres">
      <dgm:prSet presAssocID="{6CDF6A4B-431C-4614-945B-BB5CE347DA0D}" presName="Name9" presStyleLbl="parChTrans1D2" presStyleIdx="9" presStyleCnt="15"/>
      <dgm:spPr/>
      <dgm:t>
        <a:bodyPr/>
        <a:lstStyle/>
        <a:p>
          <a:endParaRPr lang="it-IT"/>
        </a:p>
      </dgm:t>
    </dgm:pt>
    <dgm:pt modelId="{260ADED3-5FF3-4467-B11D-416E172A6192}" type="pres">
      <dgm:prSet presAssocID="{6CDF6A4B-431C-4614-945B-BB5CE347DA0D}" presName="connTx" presStyleLbl="parChTrans1D2" presStyleIdx="9" presStyleCnt="15"/>
      <dgm:spPr/>
      <dgm:t>
        <a:bodyPr/>
        <a:lstStyle/>
        <a:p>
          <a:endParaRPr lang="it-IT"/>
        </a:p>
      </dgm:t>
    </dgm:pt>
    <dgm:pt modelId="{9DFBB98C-7D91-4EF7-834A-5B73E0470719}" type="pres">
      <dgm:prSet presAssocID="{57B51EE4-A2CA-46E6-BEAE-1C0D6DA231C5}" presName="node" presStyleLbl="node1" presStyleIdx="9" presStyleCnt="15" custScaleX="187143" custScaleY="123089" custRadScaleRad="105727" custRadScaleInc="-173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FB782-0640-45B2-B717-7E30ACA1C515}" type="pres">
      <dgm:prSet presAssocID="{462E44FA-62C2-4ACA-AFBE-EFEDC69C37F6}" presName="Name9" presStyleLbl="parChTrans1D2" presStyleIdx="10" presStyleCnt="15"/>
      <dgm:spPr/>
      <dgm:t>
        <a:bodyPr/>
        <a:lstStyle/>
        <a:p>
          <a:endParaRPr lang="it-IT"/>
        </a:p>
      </dgm:t>
    </dgm:pt>
    <dgm:pt modelId="{3D9F53F5-203A-481A-BD03-77FD29921D4E}" type="pres">
      <dgm:prSet presAssocID="{462E44FA-62C2-4ACA-AFBE-EFEDC69C37F6}" presName="connTx" presStyleLbl="parChTrans1D2" presStyleIdx="10" presStyleCnt="15"/>
      <dgm:spPr/>
      <dgm:t>
        <a:bodyPr/>
        <a:lstStyle/>
        <a:p>
          <a:endParaRPr lang="it-IT"/>
        </a:p>
      </dgm:t>
    </dgm:pt>
    <dgm:pt modelId="{62589F77-B823-4951-B13A-558DB7058C84}" type="pres">
      <dgm:prSet presAssocID="{842EBA7F-AAF7-4045-A507-788D3817DC2C}" presName="node" presStyleLbl="node1" presStyleIdx="10" presStyleCnt="15" custScaleX="236931" custScaleY="109622" custRadScaleRad="127816" custRadScaleInc="181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4CA586-F990-4D4A-8462-7BE5A3C8D740}" type="pres">
      <dgm:prSet presAssocID="{DAC8EF50-A42F-4D03-B0A4-B17E6592D324}" presName="Name9" presStyleLbl="parChTrans1D2" presStyleIdx="11" presStyleCnt="15"/>
      <dgm:spPr/>
      <dgm:t>
        <a:bodyPr/>
        <a:lstStyle/>
        <a:p>
          <a:endParaRPr lang="it-IT"/>
        </a:p>
      </dgm:t>
    </dgm:pt>
    <dgm:pt modelId="{35B27E59-62F8-4EC7-AC36-C14502A0FF17}" type="pres">
      <dgm:prSet presAssocID="{DAC8EF50-A42F-4D03-B0A4-B17E6592D324}" presName="connTx" presStyleLbl="parChTrans1D2" presStyleIdx="11" presStyleCnt="15"/>
      <dgm:spPr/>
      <dgm:t>
        <a:bodyPr/>
        <a:lstStyle/>
        <a:p>
          <a:endParaRPr lang="it-IT"/>
        </a:p>
      </dgm:t>
    </dgm:pt>
    <dgm:pt modelId="{A916A101-5F8F-4EF7-A5EE-60A0C6D1255B}" type="pres">
      <dgm:prSet presAssocID="{39201FE1-0D6A-423F-B9B2-834C4C68FDCF}" presName="node" presStyleLbl="node1" presStyleIdx="11" presStyleCnt="15" custScaleX="170355" custScaleY="105720" custRadScaleRad="130779" custRadScaleInc="-218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F21B94-5F63-4215-BBEB-34308FE1DE70}" type="pres">
      <dgm:prSet presAssocID="{5E58932B-205C-49AF-8FA6-F27D8409E4C4}" presName="Name9" presStyleLbl="parChTrans1D2" presStyleIdx="12" presStyleCnt="15"/>
      <dgm:spPr/>
      <dgm:t>
        <a:bodyPr/>
        <a:lstStyle/>
        <a:p>
          <a:endParaRPr lang="it-IT"/>
        </a:p>
      </dgm:t>
    </dgm:pt>
    <dgm:pt modelId="{7D68EFD6-F0E0-43C1-ADDC-4D2551768180}" type="pres">
      <dgm:prSet presAssocID="{5E58932B-205C-49AF-8FA6-F27D8409E4C4}" presName="connTx" presStyleLbl="parChTrans1D2" presStyleIdx="12" presStyleCnt="15"/>
      <dgm:spPr/>
      <dgm:t>
        <a:bodyPr/>
        <a:lstStyle/>
        <a:p>
          <a:endParaRPr lang="it-IT"/>
        </a:p>
      </dgm:t>
    </dgm:pt>
    <dgm:pt modelId="{D7447CF0-9177-40DF-9E12-3BED06B46D6B}" type="pres">
      <dgm:prSet presAssocID="{C548438C-64EB-4F5E-82F7-53039C4BD3C5}" presName="node" presStyleLbl="node1" presStyleIdx="12" presStyleCnt="15" custScaleX="193010" custScaleY="113641" custRadScaleRad="127051" custRadScaleInc="-799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ABAB30-4583-4E7B-A010-C29192B7F2A9}" type="pres">
      <dgm:prSet presAssocID="{527B7E31-12F9-4D1F-BF15-B60A42A7ED7E}" presName="Name9" presStyleLbl="parChTrans1D2" presStyleIdx="13" presStyleCnt="15"/>
      <dgm:spPr/>
      <dgm:t>
        <a:bodyPr/>
        <a:lstStyle/>
        <a:p>
          <a:endParaRPr lang="it-IT"/>
        </a:p>
      </dgm:t>
    </dgm:pt>
    <dgm:pt modelId="{9C7CE097-D68D-4FD4-97EE-42561901E069}" type="pres">
      <dgm:prSet presAssocID="{527B7E31-12F9-4D1F-BF15-B60A42A7ED7E}" presName="connTx" presStyleLbl="parChTrans1D2" presStyleIdx="13" presStyleCnt="15"/>
      <dgm:spPr/>
      <dgm:t>
        <a:bodyPr/>
        <a:lstStyle/>
        <a:p>
          <a:endParaRPr lang="it-IT"/>
        </a:p>
      </dgm:t>
    </dgm:pt>
    <dgm:pt modelId="{C0D053EF-B01E-495F-B12F-D0BA01A5C5EC}" type="pres">
      <dgm:prSet presAssocID="{60F0A94A-9547-4308-97D0-EF0668DA5884}" presName="node" presStyleLbl="node1" presStyleIdx="13" presStyleCnt="15" custScaleX="175613" custScaleY="98836" custRadScaleRad="128978" custRadScaleInc="-1275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1A98BF-B9AA-42FB-8220-3C5EBB005B32}" type="pres">
      <dgm:prSet presAssocID="{FC21DA0B-5151-453A-AB9E-7B78D97182B4}" presName="Name9" presStyleLbl="parChTrans1D2" presStyleIdx="14" presStyleCnt="15"/>
      <dgm:spPr/>
      <dgm:t>
        <a:bodyPr/>
        <a:lstStyle/>
        <a:p>
          <a:endParaRPr lang="it-IT"/>
        </a:p>
      </dgm:t>
    </dgm:pt>
    <dgm:pt modelId="{C9438109-CB0A-460E-9594-5AF892F92079}" type="pres">
      <dgm:prSet presAssocID="{FC21DA0B-5151-453A-AB9E-7B78D97182B4}" presName="connTx" presStyleLbl="parChTrans1D2" presStyleIdx="14" presStyleCnt="15"/>
      <dgm:spPr/>
      <dgm:t>
        <a:bodyPr/>
        <a:lstStyle/>
        <a:p>
          <a:endParaRPr lang="it-IT"/>
        </a:p>
      </dgm:t>
    </dgm:pt>
    <dgm:pt modelId="{283E4F72-A422-4E20-8E53-CF3B42398BBE}" type="pres">
      <dgm:prSet presAssocID="{1DE2FF26-8454-4247-9A5F-E30431254113}" presName="node" presStyleLbl="node1" presStyleIdx="14" presStyleCnt="15" custScaleX="162536" custRadScaleRad="119814" custRadScaleInc="-1678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F22A1B-D11A-4569-B46A-2A30DCE7BC3D}" type="presOf" srcId="{5E58932B-205C-49AF-8FA6-F27D8409E4C4}" destId="{EAF21B94-5F63-4215-BBEB-34308FE1DE70}" srcOrd="0" destOrd="0" presId="urn:microsoft.com/office/officeart/2005/8/layout/radial1"/>
    <dgm:cxn modelId="{2CD5F286-6834-43BA-9C0F-DC0D7092C36C}" type="presOf" srcId="{5E4F7FD9-CF87-465C-AA1F-A36446179124}" destId="{A8482FA0-F3DE-4025-B363-B573CA59CA25}" srcOrd="0" destOrd="0" presId="urn:microsoft.com/office/officeart/2005/8/layout/radial1"/>
    <dgm:cxn modelId="{AB227CFB-F8F4-472E-A735-F25A9B076C32}" srcId="{8462885C-82BB-480C-A8D4-B05C86C0D478}" destId="{E05BA0CA-37E6-4D94-BE8E-594C3CE11E8C}" srcOrd="6" destOrd="0" parTransId="{BB70126F-08A2-4FF8-8561-88BA6C6880F6}" sibTransId="{F35C51B2-BE80-4B06-821C-A6443B68381B}"/>
    <dgm:cxn modelId="{3F908E75-E111-48BC-B965-B8EFB9B740DB}" srcId="{8462885C-82BB-480C-A8D4-B05C86C0D478}" destId="{1DE2FF26-8454-4247-9A5F-E30431254113}" srcOrd="14" destOrd="0" parTransId="{FC21DA0B-5151-453A-AB9E-7B78D97182B4}" sibTransId="{40D63095-5DA8-4E41-821A-8AB0F05A4257}"/>
    <dgm:cxn modelId="{7F2CDFF3-B12B-4208-82D5-5DC6CDF4FBDF}" type="presOf" srcId="{DAC8EF50-A42F-4D03-B0A4-B17E6592D324}" destId="{F54CA586-F990-4D4A-8462-7BE5A3C8D740}" srcOrd="0" destOrd="0" presId="urn:microsoft.com/office/officeart/2005/8/layout/radial1"/>
    <dgm:cxn modelId="{115F283F-1918-413A-B312-9A5837706C54}" srcId="{8462885C-82BB-480C-A8D4-B05C86C0D478}" destId="{A89D0899-B555-4367-9796-73E0767411EA}" srcOrd="5" destOrd="0" parTransId="{93C24E2B-27B2-4195-981D-6ACC068D6546}" sibTransId="{1B1660D1-F8F0-40C4-8D88-701C8EA4DE0B}"/>
    <dgm:cxn modelId="{DFC9FB1A-B609-4AAF-94C6-A66E6D4DF176}" type="presOf" srcId="{60F0A94A-9547-4308-97D0-EF0668DA5884}" destId="{C0D053EF-B01E-495F-B12F-D0BA01A5C5EC}" srcOrd="0" destOrd="0" presId="urn:microsoft.com/office/officeart/2005/8/layout/radial1"/>
    <dgm:cxn modelId="{BF9A8082-F1C4-48EB-9FDC-06B0C4A7DC03}" srcId="{84BACA47-54B7-4C4B-94E5-0E196D72E150}" destId="{1FF784F8-786A-48D9-BA5A-EA20835EBC8F}" srcOrd="5" destOrd="0" parTransId="{701155E7-723D-4F94-8653-E0FC733FBB37}" sibTransId="{4D8DB94A-A5CD-4C16-AEC7-71CF370A928E}"/>
    <dgm:cxn modelId="{45347A5D-EBB9-4E22-BF02-49C7B750A88B}" type="presOf" srcId="{DCBBC7E1-17DA-42BB-A987-1EEBE2C5C3B5}" destId="{CE40F7AC-ABFE-4F54-A6CB-D3101B7F4E17}" srcOrd="0" destOrd="0" presId="urn:microsoft.com/office/officeart/2005/8/layout/radial1"/>
    <dgm:cxn modelId="{51F0C2F6-54AA-4D79-807E-93C4AB99F9EE}" type="presOf" srcId="{527B7E31-12F9-4D1F-BF15-B60A42A7ED7E}" destId="{0BABAB30-4583-4E7B-A010-C29192B7F2A9}" srcOrd="0" destOrd="0" presId="urn:microsoft.com/office/officeart/2005/8/layout/radial1"/>
    <dgm:cxn modelId="{3874187C-9012-4EBF-9F6A-8D6641EF5F0D}" srcId="{8462885C-82BB-480C-A8D4-B05C86C0D478}" destId="{39201FE1-0D6A-423F-B9B2-834C4C68FDCF}" srcOrd="11" destOrd="0" parTransId="{DAC8EF50-A42F-4D03-B0A4-B17E6592D324}" sibTransId="{69D4C3DF-DA80-4F62-8B39-349788280E29}"/>
    <dgm:cxn modelId="{70034BB4-C865-4FB0-A10A-5D743F8CEC37}" type="presOf" srcId="{6CDF6A4B-431C-4614-945B-BB5CE347DA0D}" destId="{C43E2621-937C-4950-BF9F-83ECC05B1545}" srcOrd="0" destOrd="0" presId="urn:microsoft.com/office/officeart/2005/8/layout/radial1"/>
    <dgm:cxn modelId="{7E0D4E94-B1AB-4AF4-BD8D-0967B1F73CD0}" type="presOf" srcId="{6EC31B52-F3EB-4D5C-9E99-D0387981E257}" destId="{E3D49405-5939-43A6-AB35-F17670DA825E}" srcOrd="1" destOrd="0" presId="urn:microsoft.com/office/officeart/2005/8/layout/radial1"/>
    <dgm:cxn modelId="{FB1B95E0-AC7E-440E-9B62-FDBC298DFBA9}" srcId="{8462885C-82BB-480C-A8D4-B05C86C0D478}" destId="{57B51EE4-A2CA-46E6-BEAE-1C0D6DA231C5}" srcOrd="9" destOrd="0" parTransId="{6CDF6A4B-431C-4614-945B-BB5CE347DA0D}" sibTransId="{093D9D09-7E7B-4694-B6C5-7139F08C000B}"/>
    <dgm:cxn modelId="{26D63AB3-540C-4EFD-835E-1F9791C8B79A}" type="presOf" srcId="{462E44FA-62C2-4ACA-AFBE-EFEDC69C37F6}" destId="{76FFB782-0640-45B2-B717-7E30ACA1C515}" srcOrd="0" destOrd="0" presId="urn:microsoft.com/office/officeart/2005/8/layout/radial1"/>
    <dgm:cxn modelId="{2C64A770-D6E3-4F01-97ED-BCD811725F59}" type="presOf" srcId="{4226D2A1-E504-4D3C-ABAF-2EEE5B4915FF}" destId="{F2AE3351-F233-4813-B78D-8E6A35A79C15}" srcOrd="0" destOrd="0" presId="urn:microsoft.com/office/officeart/2005/8/layout/radial1"/>
    <dgm:cxn modelId="{195A4051-97A5-4D14-97AF-F32AA9174BA8}" type="presOf" srcId="{8462885C-82BB-480C-A8D4-B05C86C0D478}" destId="{AC552EE0-C5B5-4A37-AA27-D5698FDFEB6A}" srcOrd="0" destOrd="0" presId="urn:microsoft.com/office/officeart/2005/8/layout/radial1"/>
    <dgm:cxn modelId="{CEE4586A-174C-4866-B571-D7E534606B26}" srcId="{84BACA47-54B7-4C4B-94E5-0E196D72E150}" destId="{C436E61E-FCC2-4A8D-B198-CB85E64DF087}" srcOrd="1" destOrd="0" parTransId="{F3EA44F7-FDC7-4BAF-B894-28DF298DBCC4}" sibTransId="{8BE65DB3-5953-4BF6-9A54-552BCA929597}"/>
    <dgm:cxn modelId="{6CC61D32-C621-449E-A5F3-16A428FE487B}" type="presOf" srcId="{1DE2FF26-8454-4247-9A5F-E30431254113}" destId="{283E4F72-A422-4E20-8E53-CF3B42398BBE}" srcOrd="0" destOrd="0" presId="urn:microsoft.com/office/officeart/2005/8/layout/radial1"/>
    <dgm:cxn modelId="{06AA78BA-B67C-46BD-9C7A-6C954929D00C}" type="presOf" srcId="{3E8EDDF4-9C18-43A5-8A18-BCC6DEACC7F1}" destId="{BF4F71B4-8B2C-403B-B75D-F483DA3A5D5C}" srcOrd="0" destOrd="0" presId="urn:microsoft.com/office/officeart/2005/8/layout/radial1"/>
    <dgm:cxn modelId="{1F41EC7E-B626-4D19-8DF3-D58B7D30A618}" srcId="{84BACA47-54B7-4C4B-94E5-0E196D72E150}" destId="{DD9DC5A1-112B-44EA-A240-8D6361BB4946}" srcOrd="3" destOrd="0" parTransId="{3611FA06-1F73-40A5-9FAF-8011647A7B22}" sibTransId="{B2CDE65C-7E60-4304-A86B-3A0EABF1EA5E}"/>
    <dgm:cxn modelId="{647695F9-1F05-43C9-B0DB-C89BCF177720}" srcId="{8462885C-82BB-480C-A8D4-B05C86C0D478}" destId="{60F0A94A-9547-4308-97D0-EF0668DA5884}" srcOrd="13" destOrd="0" parTransId="{527B7E31-12F9-4D1F-BF15-B60A42A7ED7E}" sibTransId="{2625A39F-E844-4B15-8B3B-3B2C64811FB0}"/>
    <dgm:cxn modelId="{3674198D-916A-44EA-82BC-B6152758E29B}" srcId="{84BACA47-54B7-4C4B-94E5-0E196D72E150}" destId="{8462885C-82BB-480C-A8D4-B05C86C0D478}" srcOrd="0" destOrd="0" parTransId="{21D00988-8C51-49FD-A9DD-A56C7415BDAC}" sibTransId="{A353B4B3-015D-4F5D-9364-DE6D34BFC00B}"/>
    <dgm:cxn modelId="{E4A2301E-97CD-41A8-8636-B232C8521669}" type="presOf" srcId="{DAC8EF50-A42F-4D03-B0A4-B17E6592D324}" destId="{35B27E59-62F8-4EC7-AC36-C14502A0FF17}" srcOrd="1" destOrd="0" presId="urn:microsoft.com/office/officeart/2005/8/layout/radial1"/>
    <dgm:cxn modelId="{D657F673-7378-462C-A2AC-40755733E307}" srcId="{8462885C-82BB-480C-A8D4-B05C86C0D478}" destId="{D2D14862-611D-49C8-A85B-135C5F37A2EC}" srcOrd="1" destOrd="0" parTransId="{DCBBC7E1-17DA-42BB-A987-1EEBE2C5C3B5}" sibTransId="{9947BDAF-2305-4C32-8159-DDF905901CB4}"/>
    <dgm:cxn modelId="{812E6F25-52B0-4846-B4CB-FFD8C57E0803}" type="presOf" srcId="{6EC31B52-F3EB-4D5C-9E99-D0387981E257}" destId="{AFBACFF1-6299-4760-9093-E5948347B0F9}" srcOrd="0" destOrd="0" presId="urn:microsoft.com/office/officeart/2005/8/layout/radial1"/>
    <dgm:cxn modelId="{1933F301-AF10-45C4-B291-D8391F013545}" type="presOf" srcId="{C548438C-64EB-4F5E-82F7-53039C4BD3C5}" destId="{D7447CF0-9177-40DF-9E12-3BED06B46D6B}" srcOrd="0" destOrd="0" presId="urn:microsoft.com/office/officeart/2005/8/layout/radial1"/>
    <dgm:cxn modelId="{9AFDE9D8-382C-4D53-AB7E-B1B7BAEB71EB}" type="presOf" srcId="{462E44FA-62C2-4ACA-AFBE-EFEDC69C37F6}" destId="{3D9F53F5-203A-481A-BD03-77FD29921D4E}" srcOrd="1" destOrd="0" presId="urn:microsoft.com/office/officeart/2005/8/layout/radial1"/>
    <dgm:cxn modelId="{367C6A2A-5143-4573-AE4D-853B65BD1428}" srcId="{8462885C-82BB-480C-A8D4-B05C86C0D478}" destId="{FB0A9B4D-9EE0-4734-ABDC-E54EDC3CE85E}" srcOrd="4" destOrd="0" parTransId="{4226D2A1-E504-4D3C-ABAF-2EEE5B4915FF}" sibTransId="{C3D903E7-A6E7-4657-9823-21CE8364E119}"/>
    <dgm:cxn modelId="{047EAF08-1790-4383-A265-0F4E5A72446B}" type="presOf" srcId="{93C24E2B-27B2-4195-981D-6ACC068D6546}" destId="{CE33DC4D-8A86-49F9-8299-2BFDD3E0644A}" srcOrd="0" destOrd="0" presId="urn:microsoft.com/office/officeart/2005/8/layout/radial1"/>
    <dgm:cxn modelId="{51B8FCCD-0445-42D5-B44A-03CB9A1804CA}" srcId="{84BACA47-54B7-4C4B-94E5-0E196D72E150}" destId="{77604C8E-7C52-4C06-AC86-0F055F1829A6}" srcOrd="6" destOrd="0" parTransId="{4D3AD30F-FC58-4989-9F20-FA1746FBE2DD}" sibTransId="{A2642EE2-8E9B-484F-AA8E-5C795C004534}"/>
    <dgm:cxn modelId="{04C64476-9DF9-4664-94BA-8EBB8DEFEDB0}" type="presOf" srcId="{E05BA0CA-37E6-4D94-BE8E-594C3CE11E8C}" destId="{0042AEE7-B1F8-49A3-8BFE-FB858FDE3F04}" srcOrd="0" destOrd="0" presId="urn:microsoft.com/office/officeart/2005/8/layout/radial1"/>
    <dgm:cxn modelId="{5EB12ADD-F60E-4C37-82C4-B495E872EE5C}" type="presOf" srcId="{842EBA7F-AAF7-4045-A507-788D3817DC2C}" destId="{62589F77-B823-4951-B13A-558DB7058C84}" srcOrd="0" destOrd="0" presId="urn:microsoft.com/office/officeart/2005/8/layout/radial1"/>
    <dgm:cxn modelId="{971A1211-11F2-4856-A416-C21644C8EC5C}" type="presOf" srcId="{6912A232-449B-463C-A15E-1B6E606B6CB7}" destId="{318F2590-92DC-4923-B764-7C0C3CFD2621}" srcOrd="0" destOrd="0" presId="urn:microsoft.com/office/officeart/2005/8/layout/radial1"/>
    <dgm:cxn modelId="{AC8E1406-8D3B-40EB-9A58-B2E9E8DB2361}" srcId="{8462885C-82BB-480C-A8D4-B05C86C0D478}" destId="{C548438C-64EB-4F5E-82F7-53039C4BD3C5}" srcOrd="12" destOrd="0" parTransId="{5E58932B-205C-49AF-8FA6-F27D8409E4C4}" sibTransId="{0F10858F-0FEF-47B8-A408-A7137FDFE34B}"/>
    <dgm:cxn modelId="{55C6BDFF-B0DF-4D71-A82D-665CBDC3A6A4}" type="presOf" srcId="{6912A232-449B-463C-A15E-1B6E606B6CB7}" destId="{ED0381CF-870F-4932-8E0F-C5CB04B53478}" srcOrd="1" destOrd="0" presId="urn:microsoft.com/office/officeart/2005/8/layout/radial1"/>
    <dgm:cxn modelId="{2AB15BB6-B9BF-454F-A322-3238AC330E81}" type="presOf" srcId="{6CC3A1AF-6102-42CB-8236-776DAA8BA9DC}" destId="{E59AF5D3-3003-4A90-8EAC-62B347502E87}" srcOrd="1" destOrd="0" presId="urn:microsoft.com/office/officeart/2005/8/layout/radial1"/>
    <dgm:cxn modelId="{A057F410-8D92-45A8-8811-C80E6B02965F}" type="presOf" srcId="{109BEDB6-05C8-4672-BD51-2502CB6F2AFB}" destId="{EE667B0F-420A-486B-947A-9D4A5C20C6DE}" srcOrd="0" destOrd="0" presId="urn:microsoft.com/office/officeart/2005/8/layout/radial1"/>
    <dgm:cxn modelId="{277E3285-AAC1-40FE-B175-9B7880D22952}" type="presOf" srcId="{6CC3A1AF-6102-42CB-8236-776DAA8BA9DC}" destId="{93A7ABF4-750B-4486-ADAE-8C9B7C9E7A75}" srcOrd="0" destOrd="0" presId="urn:microsoft.com/office/officeart/2005/8/layout/radial1"/>
    <dgm:cxn modelId="{500D82C1-B682-4150-8779-62B037CCEE98}" type="presOf" srcId="{0F0C5C7B-5447-486A-A4B9-CA6DCD5BB43D}" destId="{C8AE05FF-EAB7-4689-AF6E-2EC9A54A92A5}" srcOrd="0" destOrd="0" presId="urn:microsoft.com/office/officeart/2005/8/layout/radial1"/>
    <dgm:cxn modelId="{A1758FCB-AE32-40FD-B184-AEA4B9C0DFC8}" type="presOf" srcId="{FB0A9B4D-9EE0-4734-ABDC-E54EDC3CE85E}" destId="{45F6616A-F4E0-4022-AFD4-062EA03A91C3}" srcOrd="0" destOrd="0" presId="urn:microsoft.com/office/officeart/2005/8/layout/radial1"/>
    <dgm:cxn modelId="{6D54FD23-8EBE-4FD3-82F8-0B25F42C41D2}" type="presOf" srcId="{57B51EE4-A2CA-46E6-BEAE-1C0D6DA231C5}" destId="{9DFBB98C-7D91-4EF7-834A-5B73E0470719}" srcOrd="0" destOrd="0" presId="urn:microsoft.com/office/officeart/2005/8/layout/radial1"/>
    <dgm:cxn modelId="{E0B38FA6-75CF-4699-80A2-296C546B3C89}" type="presOf" srcId="{A89D0899-B555-4367-9796-73E0767411EA}" destId="{D9060FD0-7E20-47E9-931E-E043B9ADDE10}" srcOrd="0" destOrd="0" presId="urn:microsoft.com/office/officeart/2005/8/layout/radial1"/>
    <dgm:cxn modelId="{47B0566F-BAA4-4028-90B1-868BD75E5AA2}" type="presOf" srcId="{FC21DA0B-5151-453A-AB9E-7B78D97182B4}" destId="{381A98BF-B9AA-42FB-8220-3C5EBB005B32}" srcOrd="0" destOrd="0" presId="urn:microsoft.com/office/officeart/2005/8/layout/radial1"/>
    <dgm:cxn modelId="{4F2512E2-C771-4AF9-B7CD-74867D42C72B}" type="presOf" srcId="{5121E430-D420-433D-B3BB-FD19B1AF864E}" destId="{AD0E052E-E74B-493E-883D-14CC966FE5EF}" srcOrd="0" destOrd="0" presId="urn:microsoft.com/office/officeart/2005/8/layout/radial1"/>
    <dgm:cxn modelId="{04B21FCA-FC4B-4012-9243-7C1B85AD8F8E}" type="presOf" srcId="{109BEDB6-05C8-4672-BD51-2502CB6F2AFB}" destId="{8C3D7F94-37E3-42E7-A28A-DDE6258631CB}" srcOrd="1" destOrd="0" presId="urn:microsoft.com/office/officeart/2005/8/layout/radial1"/>
    <dgm:cxn modelId="{B717C4DA-F5EA-49D3-BE23-5C38F85CD25A}" srcId="{84BACA47-54B7-4C4B-94E5-0E196D72E150}" destId="{9E8D1FDE-A03C-4B23-AABD-33D9A2535CCF}" srcOrd="2" destOrd="0" parTransId="{A411C504-CB50-4536-BF49-75379A1B3D0B}" sibTransId="{99B25C9B-B55C-4438-8DFE-3A5B0E169939}"/>
    <dgm:cxn modelId="{5F73EFCC-3B2C-4219-88E4-12A6A80B766E}" type="presOf" srcId="{DCBBC7E1-17DA-42BB-A987-1EEBE2C5C3B5}" destId="{91B87FBC-C296-4908-AE8A-55B6493C5BDE}" srcOrd="1" destOrd="0" presId="urn:microsoft.com/office/officeart/2005/8/layout/radial1"/>
    <dgm:cxn modelId="{63B1A58B-566F-4B88-A4FA-6FD57F781A5E}" type="presOf" srcId="{D2D14862-611D-49C8-A85B-135C5F37A2EC}" destId="{020F894E-3310-4DBF-9E70-6B4CF82EE59C}" srcOrd="0" destOrd="0" presId="urn:microsoft.com/office/officeart/2005/8/layout/radial1"/>
    <dgm:cxn modelId="{65EEAB31-5AFF-4832-9697-2429B21C9A54}" type="presOf" srcId="{84BACA47-54B7-4C4B-94E5-0E196D72E150}" destId="{899D8257-4976-4293-AF5D-976898865742}" srcOrd="0" destOrd="0" presId="urn:microsoft.com/office/officeart/2005/8/layout/radial1"/>
    <dgm:cxn modelId="{D1EA897E-ACB7-4769-91F8-E5DB2C07CCE0}" type="presOf" srcId="{527B7E31-12F9-4D1F-BF15-B60A42A7ED7E}" destId="{9C7CE097-D68D-4FD4-97EE-42561901E069}" srcOrd="1" destOrd="0" presId="urn:microsoft.com/office/officeart/2005/8/layout/radial1"/>
    <dgm:cxn modelId="{C5CB93EA-9CE7-435B-A6F5-C210C80CD93E}" type="presOf" srcId="{4226D2A1-E504-4D3C-ABAF-2EEE5B4915FF}" destId="{DDE02D83-B1CE-440E-B30B-E48235B00D72}" srcOrd="1" destOrd="0" presId="urn:microsoft.com/office/officeart/2005/8/layout/radial1"/>
    <dgm:cxn modelId="{422170D0-6B89-4E6A-8587-9A7952EC4197}" type="presOf" srcId="{39201FE1-0D6A-423F-B9B2-834C4C68FDCF}" destId="{A916A101-5F8F-4EF7-A5EE-60A0C6D1255B}" srcOrd="0" destOrd="0" presId="urn:microsoft.com/office/officeart/2005/8/layout/radial1"/>
    <dgm:cxn modelId="{1FD2734A-0B96-4DC9-877B-4C05FC5BA28F}" type="presOf" srcId="{B913A4C8-1B01-4473-AA3A-1C50977366E3}" destId="{AE0F9D5C-97DD-4E2E-AD11-3950A2DBF2ED}" srcOrd="0" destOrd="0" presId="urn:microsoft.com/office/officeart/2005/8/layout/radial1"/>
    <dgm:cxn modelId="{6E56BA86-5F2A-4A1B-B71D-AE0BD376FFE1}" type="presOf" srcId="{BB70126F-08A2-4FF8-8561-88BA6C6880F6}" destId="{26D4A425-9EC5-4C15-8636-4E26B18CBC30}" srcOrd="0" destOrd="0" presId="urn:microsoft.com/office/officeart/2005/8/layout/radial1"/>
    <dgm:cxn modelId="{21C479F5-0E47-49C1-9648-B73F1E5192D4}" type="presOf" srcId="{6CDF6A4B-431C-4614-945B-BB5CE347DA0D}" destId="{260ADED3-5FF3-4467-B11D-416E172A6192}" srcOrd="1" destOrd="0" presId="urn:microsoft.com/office/officeart/2005/8/layout/radial1"/>
    <dgm:cxn modelId="{C53D34ED-D8EF-4790-AC77-A5DCFAC28D46}" type="presOf" srcId="{93C24E2B-27B2-4195-981D-6ACC068D6546}" destId="{4B92EA1B-8D3D-403B-9716-1C043BF96E43}" srcOrd="1" destOrd="0" presId="urn:microsoft.com/office/officeart/2005/8/layout/radial1"/>
    <dgm:cxn modelId="{4CE1C090-A638-4319-97E1-E494D889E1EE}" type="presOf" srcId="{5E58932B-205C-49AF-8FA6-F27D8409E4C4}" destId="{7D68EFD6-F0E0-43C1-ADDC-4D2551768180}" srcOrd="1" destOrd="0" presId="urn:microsoft.com/office/officeart/2005/8/layout/radial1"/>
    <dgm:cxn modelId="{71D2A3CD-4B7F-444F-A2A9-FB350089D239}" srcId="{8462885C-82BB-480C-A8D4-B05C86C0D478}" destId="{842EBA7F-AAF7-4045-A507-788D3817DC2C}" srcOrd="10" destOrd="0" parTransId="{462E44FA-62C2-4ACA-AFBE-EFEDC69C37F6}" sibTransId="{83633694-4693-4BA5-9FAC-C1F5C04B6F75}"/>
    <dgm:cxn modelId="{1965EECE-5D7E-43C2-A06A-49E03EB083B1}" srcId="{8462885C-82BB-480C-A8D4-B05C86C0D478}" destId="{0F0C5C7B-5447-486A-A4B9-CA6DCD5BB43D}" srcOrd="8" destOrd="0" parTransId="{6CC3A1AF-6102-42CB-8236-776DAA8BA9DC}" sibTransId="{4EC86280-2470-48A3-A82F-128DB4F7B6A3}"/>
    <dgm:cxn modelId="{E890986C-9342-4495-8483-8A89623E57FD}" type="presOf" srcId="{D1801B7E-6EA5-4F87-AFFC-8EC06A266CD2}" destId="{7A6640F9-D4C8-4769-A421-4E2ACE223F11}" srcOrd="0" destOrd="0" presId="urn:microsoft.com/office/officeart/2005/8/layout/radial1"/>
    <dgm:cxn modelId="{D2D1D86F-B513-414A-AF4B-631734DC6974}" srcId="{84BACA47-54B7-4C4B-94E5-0E196D72E150}" destId="{E481BF2A-B4EC-4001-9F61-110BA5C96DE3}" srcOrd="4" destOrd="0" parTransId="{A8AE3D32-03AE-4622-81EC-B45F5FB059C2}" sibTransId="{38C37ABA-2184-4984-BA6A-531E6C9CB17B}"/>
    <dgm:cxn modelId="{0CEF4C46-5DAE-4A7F-842D-3B6ED3C92590}" type="presOf" srcId="{FC21DA0B-5151-453A-AB9E-7B78D97182B4}" destId="{C9438109-CB0A-460E-9594-5AF892F92079}" srcOrd="1" destOrd="0" presId="urn:microsoft.com/office/officeart/2005/8/layout/radial1"/>
    <dgm:cxn modelId="{B9469FE3-3286-4E23-9AA2-A70D63BD950E}" type="presOf" srcId="{5E4F7FD9-CF87-465C-AA1F-A36446179124}" destId="{F2AB36F9-7D75-4AAB-8BBA-E0C9A4729981}" srcOrd="1" destOrd="0" presId="urn:microsoft.com/office/officeart/2005/8/layout/radial1"/>
    <dgm:cxn modelId="{D9CC85E9-A195-442B-89D9-E65F567E41A2}" srcId="{8462885C-82BB-480C-A8D4-B05C86C0D478}" destId="{5121E430-D420-433D-B3BB-FD19B1AF864E}" srcOrd="2" destOrd="0" parTransId="{5E4F7FD9-CF87-465C-AA1F-A36446179124}" sibTransId="{4265ACBB-CC1B-4F41-8154-7AD614C3AED7}"/>
    <dgm:cxn modelId="{0221056F-A0CD-408E-85B7-E7E66D3BAF88}" srcId="{8462885C-82BB-480C-A8D4-B05C86C0D478}" destId="{D1801B7E-6EA5-4F87-AFFC-8EC06A266CD2}" srcOrd="3" destOrd="0" parTransId="{6912A232-449B-463C-A15E-1B6E606B6CB7}" sibTransId="{CA77B5AD-AA87-46F1-91EF-A537595FA7C5}"/>
    <dgm:cxn modelId="{8958E013-3D91-4720-92C7-90A8A702AD3C}" type="presOf" srcId="{BB70126F-08A2-4FF8-8561-88BA6C6880F6}" destId="{F1159DA7-012F-4A5F-8DAA-93BB7B68F975}" srcOrd="1" destOrd="0" presId="urn:microsoft.com/office/officeart/2005/8/layout/radial1"/>
    <dgm:cxn modelId="{894109C4-89CC-4DB9-8A76-C410E270CCE3}" srcId="{8462885C-82BB-480C-A8D4-B05C86C0D478}" destId="{B913A4C8-1B01-4473-AA3A-1C50977366E3}" srcOrd="7" destOrd="0" parTransId="{109BEDB6-05C8-4672-BD51-2502CB6F2AFB}" sibTransId="{6B560601-64E8-4F96-85BC-0B4DE8837331}"/>
    <dgm:cxn modelId="{CF0EBA9C-2E05-4F94-92CF-594C97A1B0C3}" srcId="{8462885C-82BB-480C-A8D4-B05C86C0D478}" destId="{3E8EDDF4-9C18-43A5-8A18-BCC6DEACC7F1}" srcOrd="0" destOrd="0" parTransId="{6EC31B52-F3EB-4D5C-9E99-D0387981E257}" sibTransId="{5F700377-A981-4EE9-9CE6-2B73F8F6BE5A}"/>
    <dgm:cxn modelId="{48AE0289-B95A-4431-8CD2-5E500ED9B99A}" type="presParOf" srcId="{899D8257-4976-4293-AF5D-976898865742}" destId="{AC552EE0-C5B5-4A37-AA27-D5698FDFEB6A}" srcOrd="0" destOrd="0" presId="urn:microsoft.com/office/officeart/2005/8/layout/radial1"/>
    <dgm:cxn modelId="{B42451B4-0BF4-449E-B7DA-309F9C59FD56}" type="presParOf" srcId="{899D8257-4976-4293-AF5D-976898865742}" destId="{AFBACFF1-6299-4760-9093-E5948347B0F9}" srcOrd="1" destOrd="0" presId="urn:microsoft.com/office/officeart/2005/8/layout/radial1"/>
    <dgm:cxn modelId="{F8696FF4-6138-4B58-9046-10BF7FA12863}" type="presParOf" srcId="{AFBACFF1-6299-4760-9093-E5948347B0F9}" destId="{E3D49405-5939-43A6-AB35-F17670DA825E}" srcOrd="0" destOrd="0" presId="urn:microsoft.com/office/officeart/2005/8/layout/radial1"/>
    <dgm:cxn modelId="{21709BF5-56CF-4850-A0A5-63657899D221}" type="presParOf" srcId="{899D8257-4976-4293-AF5D-976898865742}" destId="{BF4F71B4-8B2C-403B-B75D-F483DA3A5D5C}" srcOrd="2" destOrd="0" presId="urn:microsoft.com/office/officeart/2005/8/layout/radial1"/>
    <dgm:cxn modelId="{5B0978A2-A21A-47BF-946D-F1158AA0236F}" type="presParOf" srcId="{899D8257-4976-4293-AF5D-976898865742}" destId="{CE40F7AC-ABFE-4F54-A6CB-D3101B7F4E17}" srcOrd="3" destOrd="0" presId="urn:microsoft.com/office/officeart/2005/8/layout/radial1"/>
    <dgm:cxn modelId="{8496B654-5C68-4195-BE67-0A0B7FD76B9C}" type="presParOf" srcId="{CE40F7AC-ABFE-4F54-A6CB-D3101B7F4E17}" destId="{91B87FBC-C296-4908-AE8A-55B6493C5BDE}" srcOrd="0" destOrd="0" presId="urn:microsoft.com/office/officeart/2005/8/layout/radial1"/>
    <dgm:cxn modelId="{BC0341DE-70B9-4BFD-B70F-B21E7C1A094C}" type="presParOf" srcId="{899D8257-4976-4293-AF5D-976898865742}" destId="{020F894E-3310-4DBF-9E70-6B4CF82EE59C}" srcOrd="4" destOrd="0" presId="urn:microsoft.com/office/officeart/2005/8/layout/radial1"/>
    <dgm:cxn modelId="{895D9687-D0CA-41CC-B041-35050AD2570D}" type="presParOf" srcId="{899D8257-4976-4293-AF5D-976898865742}" destId="{A8482FA0-F3DE-4025-B363-B573CA59CA25}" srcOrd="5" destOrd="0" presId="urn:microsoft.com/office/officeart/2005/8/layout/radial1"/>
    <dgm:cxn modelId="{C98EA67A-8A31-40E4-8914-F841E69CDEAE}" type="presParOf" srcId="{A8482FA0-F3DE-4025-B363-B573CA59CA25}" destId="{F2AB36F9-7D75-4AAB-8BBA-E0C9A4729981}" srcOrd="0" destOrd="0" presId="urn:microsoft.com/office/officeart/2005/8/layout/radial1"/>
    <dgm:cxn modelId="{5B8D7501-6D2E-4E7C-AA43-87622A12FF95}" type="presParOf" srcId="{899D8257-4976-4293-AF5D-976898865742}" destId="{AD0E052E-E74B-493E-883D-14CC966FE5EF}" srcOrd="6" destOrd="0" presId="urn:microsoft.com/office/officeart/2005/8/layout/radial1"/>
    <dgm:cxn modelId="{141F4985-2DA5-43D2-A87B-173525B2CACA}" type="presParOf" srcId="{899D8257-4976-4293-AF5D-976898865742}" destId="{318F2590-92DC-4923-B764-7C0C3CFD2621}" srcOrd="7" destOrd="0" presId="urn:microsoft.com/office/officeart/2005/8/layout/radial1"/>
    <dgm:cxn modelId="{23DA9BC2-E6D3-4525-8C2C-7BEA08394E61}" type="presParOf" srcId="{318F2590-92DC-4923-B764-7C0C3CFD2621}" destId="{ED0381CF-870F-4932-8E0F-C5CB04B53478}" srcOrd="0" destOrd="0" presId="urn:microsoft.com/office/officeart/2005/8/layout/radial1"/>
    <dgm:cxn modelId="{FB28B3C4-C02C-4B90-97A4-3A5E27D81466}" type="presParOf" srcId="{899D8257-4976-4293-AF5D-976898865742}" destId="{7A6640F9-D4C8-4769-A421-4E2ACE223F11}" srcOrd="8" destOrd="0" presId="urn:microsoft.com/office/officeart/2005/8/layout/radial1"/>
    <dgm:cxn modelId="{7BE5C53D-593B-46EE-8174-F97EFC377179}" type="presParOf" srcId="{899D8257-4976-4293-AF5D-976898865742}" destId="{F2AE3351-F233-4813-B78D-8E6A35A79C15}" srcOrd="9" destOrd="0" presId="urn:microsoft.com/office/officeart/2005/8/layout/radial1"/>
    <dgm:cxn modelId="{6F4EA1B3-A663-4FA5-B629-2D6F73AA4255}" type="presParOf" srcId="{F2AE3351-F233-4813-B78D-8E6A35A79C15}" destId="{DDE02D83-B1CE-440E-B30B-E48235B00D72}" srcOrd="0" destOrd="0" presId="urn:microsoft.com/office/officeart/2005/8/layout/radial1"/>
    <dgm:cxn modelId="{FD49EFC1-7BF8-4400-97E9-161B6967F5DA}" type="presParOf" srcId="{899D8257-4976-4293-AF5D-976898865742}" destId="{45F6616A-F4E0-4022-AFD4-062EA03A91C3}" srcOrd="10" destOrd="0" presId="urn:microsoft.com/office/officeart/2005/8/layout/radial1"/>
    <dgm:cxn modelId="{90EFD82D-7678-4FED-BC81-D5667EAE2C92}" type="presParOf" srcId="{899D8257-4976-4293-AF5D-976898865742}" destId="{CE33DC4D-8A86-49F9-8299-2BFDD3E0644A}" srcOrd="11" destOrd="0" presId="urn:microsoft.com/office/officeart/2005/8/layout/radial1"/>
    <dgm:cxn modelId="{299732F0-E3E0-4C38-AC21-BEBF3C872573}" type="presParOf" srcId="{CE33DC4D-8A86-49F9-8299-2BFDD3E0644A}" destId="{4B92EA1B-8D3D-403B-9716-1C043BF96E43}" srcOrd="0" destOrd="0" presId="urn:microsoft.com/office/officeart/2005/8/layout/radial1"/>
    <dgm:cxn modelId="{C8BA889A-923E-4AE9-8C6D-DAC499E96A45}" type="presParOf" srcId="{899D8257-4976-4293-AF5D-976898865742}" destId="{D9060FD0-7E20-47E9-931E-E043B9ADDE10}" srcOrd="12" destOrd="0" presId="urn:microsoft.com/office/officeart/2005/8/layout/radial1"/>
    <dgm:cxn modelId="{C3C05E65-01F9-4EDC-81AD-47FEA4675EEF}" type="presParOf" srcId="{899D8257-4976-4293-AF5D-976898865742}" destId="{26D4A425-9EC5-4C15-8636-4E26B18CBC30}" srcOrd="13" destOrd="0" presId="urn:microsoft.com/office/officeart/2005/8/layout/radial1"/>
    <dgm:cxn modelId="{FA394F32-BD3D-4867-8623-6BDCC2EA83B7}" type="presParOf" srcId="{26D4A425-9EC5-4C15-8636-4E26B18CBC30}" destId="{F1159DA7-012F-4A5F-8DAA-93BB7B68F975}" srcOrd="0" destOrd="0" presId="urn:microsoft.com/office/officeart/2005/8/layout/radial1"/>
    <dgm:cxn modelId="{10CA44BB-ACAC-4000-BEE9-DB2FE7778EFF}" type="presParOf" srcId="{899D8257-4976-4293-AF5D-976898865742}" destId="{0042AEE7-B1F8-49A3-8BFE-FB858FDE3F04}" srcOrd="14" destOrd="0" presId="urn:microsoft.com/office/officeart/2005/8/layout/radial1"/>
    <dgm:cxn modelId="{5A9EB968-7CF9-4791-BC6C-41AFD2B43854}" type="presParOf" srcId="{899D8257-4976-4293-AF5D-976898865742}" destId="{EE667B0F-420A-486B-947A-9D4A5C20C6DE}" srcOrd="15" destOrd="0" presId="urn:microsoft.com/office/officeart/2005/8/layout/radial1"/>
    <dgm:cxn modelId="{F8206DBD-08E5-420B-88BB-AA99F9A66C07}" type="presParOf" srcId="{EE667B0F-420A-486B-947A-9D4A5C20C6DE}" destId="{8C3D7F94-37E3-42E7-A28A-DDE6258631CB}" srcOrd="0" destOrd="0" presId="urn:microsoft.com/office/officeart/2005/8/layout/radial1"/>
    <dgm:cxn modelId="{1EF5CC06-DF78-4A67-80CB-8F6757097D30}" type="presParOf" srcId="{899D8257-4976-4293-AF5D-976898865742}" destId="{AE0F9D5C-97DD-4E2E-AD11-3950A2DBF2ED}" srcOrd="16" destOrd="0" presId="urn:microsoft.com/office/officeart/2005/8/layout/radial1"/>
    <dgm:cxn modelId="{FA3C048C-0EBD-4DF7-9AC0-C2BEFB90955F}" type="presParOf" srcId="{899D8257-4976-4293-AF5D-976898865742}" destId="{93A7ABF4-750B-4486-ADAE-8C9B7C9E7A75}" srcOrd="17" destOrd="0" presId="urn:microsoft.com/office/officeart/2005/8/layout/radial1"/>
    <dgm:cxn modelId="{2C941131-B305-4B06-8DEF-C47016F387FA}" type="presParOf" srcId="{93A7ABF4-750B-4486-ADAE-8C9B7C9E7A75}" destId="{E59AF5D3-3003-4A90-8EAC-62B347502E87}" srcOrd="0" destOrd="0" presId="urn:microsoft.com/office/officeart/2005/8/layout/radial1"/>
    <dgm:cxn modelId="{6D7AAB03-8C4A-4656-91A1-EBDD5BE5A2B1}" type="presParOf" srcId="{899D8257-4976-4293-AF5D-976898865742}" destId="{C8AE05FF-EAB7-4689-AF6E-2EC9A54A92A5}" srcOrd="18" destOrd="0" presId="urn:microsoft.com/office/officeart/2005/8/layout/radial1"/>
    <dgm:cxn modelId="{D7B63513-E897-4A3A-B9EF-A612D2A22FAC}" type="presParOf" srcId="{899D8257-4976-4293-AF5D-976898865742}" destId="{C43E2621-937C-4950-BF9F-83ECC05B1545}" srcOrd="19" destOrd="0" presId="urn:microsoft.com/office/officeart/2005/8/layout/radial1"/>
    <dgm:cxn modelId="{BF062F8E-633B-45D5-A1A5-7BC503BC4CA9}" type="presParOf" srcId="{C43E2621-937C-4950-BF9F-83ECC05B1545}" destId="{260ADED3-5FF3-4467-B11D-416E172A6192}" srcOrd="0" destOrd="0" presId="urn:microsoft.com/office/officeart/2005/8/layout/radial1"/>
    <dgm:cxn modelId="{D3FC810C-52C3-4C29-A320-10E748A38FA4}" type="presParOf" srcId="{899D8257-4976-4293-AF5D-976898865742}" destId="{9DFBB98C-7D91-4EF7-834A-5B73E0470719}" srcOrd="20" destOrd="0" presId="urn:microsoft.com/office/officeart/2005/8/layout/radial1"/>
    <dgm:cxn modelId="{3AD394C5-2073-4DAA-B043-89F1DA5E2BB2}" type="presParOf" srcId="{899D8257-4976-4293-AF5D-976898865742}" destId="{76FFB782-0640-45B2-B717-7E30ACA1C515}" srcOrd="21" destOrd="0" presId="urn:microsoft.com/office/officeart/2005/8/layout/radial1"/>
    <dgm:cxn modelId="{5F199204-BD65-4648-8E57-33A43E90C2A8}" type="presParOf" srcId="{76FFB782-0640-45B2-B717-7E30ACA1C515}" destId="{3D9F53F5-203A-481A-BD03-77FD29921D4E}" srcOrd="0" destOrd="0" presId="urn:microsoft.com/office/officeart/2005/8/layout/radial1"/>
    <dgm:cxn modelId="{4E9F2D3B-CA14-41FC-A332-D33A7C067D43}" type="presParOf" srcId="{899D8257-4976-4293-AF5D-976898865742}" destId="{62589F77-B823-4951-B13A-558DB7058C84}" srcOrd="22" destOrd="0" presId="urn:microsoft.com/office/officeart/2005/8/layout/radial1"/>
    <dgm:cxn modelId="{489BD459-BDDF-47C8-B72B-4A8B121D1F3B}" type="presParOf" srcId="{899D8257-4976-4293-AF5D-976898865742}" destId="{F54CA586-F990-4D4A-8462-7BE5A3C8D740}" srcOrd="23" destOrd="0" presId="urn:microsoft.com/office/officeart/2005/8/layout/radial1"/>
    <dgm:cxn modelId="{4BB80583-2069-4DC9-9749-8015457A8B08}" type="presParOf" srcId="{F54CA586-F990-4D4A-8462-7BE5A3C8D740}" destId="{35B27E59-62F8-4EC7-AC36-C14502A0FF17}" srcOrd="0" destOrd="0" presId="urn:microsoft.com/office/officeart/2005/8/layout/radial1"/>
    <dgm:cxn modelId="{9803101E-BC8B-4F74-81A8-D9622C85D835}" type="presParOf" srcId="{899D8257-4976-4293-AF5D-976898865742}" destId="{A916A101-5F8F-4EF7-A5EE-60A0C6D1255B}" srcOrd="24" destOrd="0" presId="urn:microsoft.com/office/officeart/2005/8/layout/radial1"/>
    <dgm:cxn modelId="{CCB4ACAC-9D00-4702-B665-BAC23D8A6FE9}" type="presParOf" srcId="{899D8257-4976-4293-AF5D-976898865742}" destId="{EAF21B94-5F63-4215-BBEB-34308FE1DE70}" srcOrd="25" destOrd="0" presId="urn:microsoft.com/office/officeart/2005/8/layout/radial1"/>
    <dgm:cxn modelId="{518F36A5-21B5-43C3-9FC1-3EAD7B7EF0CA}" type="presParOf" srcId="{EAF21B94-5F63-4215-BBEB-34308FE1DE70}" destId="{7D68EFD6-F0E0-43C1-ADDC-4D2551768180}" srcOrd="0" destOrd="0" presId="urn:microsoft.com/office/officeart/2005/8/layout/radial1"/>
    <dgm:cxn modelId="{DC5C9589-A165-488D-95B7-7A4B40C995A7}" type="presParOf" srcId="{899D8257-4976-4293-AF5D-976898865742}" destId="{D7447CF0-9177-40DF-9E12-3BED06B46D6B}" srcOrd="26" destOrd="0" presId="urn:microsoft.com/office/officeart/2005/8/layout/radial1"/>
    <dgm:cxn modelId="{19E3560E-DB8C-4BC6-BCE9-37F3405DC729}" type="presParOf" srcId="{899D8257-4976-4293-AF5D-976898865742}" destId="{0BABAB30-4583-4E7B-A010-C29192B7F2A9}" srcOrd="27" destOrd="0" presId="urn:microsoft.com/office/officeart/2005/8/layout/radial1"/>
    <dgm:cxn modelId="{AFA861FE-AC45-4487-8942-8AA48336E0FE}" type="presParOf" srcId="{0BABAB30-4583-4E7B-A010-C29192B7F2A9}" destId="{9C7CE097-D68D-4FD4-97EE-42561901E069}" srcOrd="0" destOrd="0" presId="urn:microsoft.com/office/officeart/2005/8/layout/radial1"/>
    <dgm:cxn modelId="{42C3A165-9D9B-472D-9693-5E3F5AC826F0}" type="presParOf" srcId="{899D8257-4976-4293-AF5D-976898865742}" destId="{C0D053EF-B01E-495F-B12F-D0BA01A5C5EC}" srcOrd="28" destOrd="0" presId="urn:microsoft.com/office/officeart/2005/8/layout/radial1"/>
    <dgm:cxn modelId="{2A501363-A9C1-459D-8E86-87AD3F422F47}" type="presParOf" srcId="{899D8257-4976-4293-AF5D-976898865742}" destId="{381A98BF-B9AA-42FB-8220-3C5EBB005B32}" srcOrd="29" destOrd="0" presId="urn:microsoft.com/office/officeart/2005/8/layout/radial1"/>
    <dgm:cxn modelId="{A72756B8-1B5C-4DF7-9E35-79EB20725A28}" type="presParOf" srcId="{381A98BF-B9AA-42FB-8220-3C5EBB005B32}" destId="{C9438109-CB0A-460E-9594-5AF892F92079}" srcOrd="0" destOrd="0" presId="urn:microsoft.com/office/officeart/2005/8/layout/radial1"/>
    <dgm:cxn modelId="{F7E659C4-C966-46F7-B068-30C5821FA796}" type="presParOf" srcId="{899D8257-4976-4293-AF5D-976898865742}" destId="{283E4F72-A422-4E20-8E53-CF3B42398BBE}" srcOrd="3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0.03066</cdr:x>
      <cdr:y>0.50726</cdr:y>
    </cdr:from>
    <cdr:to>
      <cdr:x>0.18223</cdr:x>
      <cdr:y>0.57153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29081" y="1705294"/>
          <a:ext cx="638026" cy="216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900" dirty="0" smtClean="0">
              <a:latin typeface="Calibri" panose="020F0502020204030204" pitchFamily="34" charset="0"/>
            </a:rPr>
            <a:t>Regionale</a:t>
          </a:r>
          <a:endParaRPr lang="it-IT" sz="900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0.87193</cdr:x>
      <cdr:y>0.02333</cdr:y>
    </cdr:from>
    <cdr:to>
      <cdr:x>0.93333</cdr:x>
      <cdr:y>0.22638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5259917" y="103717"/>
          <a:ext cx="370416" cy="902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900" dirty="0">
              <a:latin typeface="Calibri" panose="020F0502020204030204" pitchFamily="34" charset="0"/>
            </a:rPr>
            <a:t>Alba</a:t>
          </a:r>
          <a:r>
            <a:rPr lang="it-IT" sz="900" baseline="0" dirty="0">
              <a:latin typeface="Calibri" panose="020F0502020204030204" pitchFamily="34" charset="0"/>
            </a:rPr>
            <a:t> Leasing</a:t>
          </a:r>
        </a:p>
        <a:p xmlns:a="http://schemas.openxmlformats.org/drawingml/2006/main">
          <a:endParaRPr lang="it-IT" sz="900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0.50175</cdr:x>
      <cdr:y>0.56201</cdr:y>
    </cdr:from>
    <cdr:to>
      <cdr:x>0.52456</cdr:x>
      <cdr:y>0.58819</cdr:y>
    </cdr:to>
    <cdr:cxnSp macro="">
      <cdr:nvCxnSpPr>
        <cdr:cNvPr id="5" name="Connettore 1 4"/>
        <cdr:cNvCxnSpPr/>
      </cdr:nvCxnSpPr>
      <cdr:spPr>
        <a:xfrm xmlns:a="http://schemas.openxmlformats.org/drawingml/2006/main" flipH="1">
          <a:off x="3026834" y="2498726"/>
          <a:ext cx="137583" cy="1164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81753D0-2BD4-4D6F-B7B9-3CE58DFB5C80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2C456F00-C89A-4319-AB2B-208FD68B88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98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 descr="alba_istituzionale_red gray_tes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5949950"/>
            <a:ext cx="334963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3529B-3C09-49CD-8653-74DD8FAA915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9A99-41B7-4034-AE0C-9F0233E4EBE3}" type="datetimeFigureOut">
              <a:rPr lang="it-IT" smtClean="0"/>
              <a:pPr/>
              <a:t>21/06/2014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9272-9561-4858-8A35-07AC214EA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982193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COSTELL</a:t>
            </a:r>
            <a:br>
              <a:rPr lang="it-IT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3600" b="1" dirty="0" smtClean="0">
                <a:solidFill>
                  <a:srgbClr val="002060"/>
                </a:solidFill>
                <a:cs typeface="Arial" pitchFamily="34" charset="0"/>
              </a:rPr>
              <a:t>IMPIANTI </a:t>
            </a:r>
            <a:r>
              <a:rPr lang="it-IT" sz="3600" b="1" dirty="0" err="1" smtClean="0">
                <a:solidFill>
                  <a:srgbClr val="002060"/>
                </a:solidFill>
                <a:cs typeface="Arial" pitchFamily="34" charset="0"/>
              </a:rPr>
              <a:t>DI</a:t>
            </a:r>
            <a:r>
              <a:rPr lang="it-IT" sz="3600" b="1" dirty="0" smtClean="0">
                <a:solidFill>
                  <a:srgbClr val="002060"/>
                </a:solidFill>
                <a:cs typeface="Arial" pitchFamily="34" charset="0"/>
              </a:rPr>
              <a:t> COGENERAZIONE</a:t>
            </a:r>
            <a:br>
              <a:rPr lang="it-IT" sz="36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it-IT" sz="3600" b="1" dirty="0" smtClean="0">
                <a:solidFill>
                  <a:srgbClr val="002060"/>
                </a:solidFill>
                <a:cs typeface="Arial" pitchFamily="34" charset="0"/>
              </a:rPr>
              <a:t>AD ALTO RENDIMENTO </a:t>
            </a:r>
            <a:br>
              <a:rPr lang="it-IT" sz="36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it-IT" sz="3600" b="1" dirty="0" smtClean="0">
                <a:solidFill>
                  <a:srgbClr val="002060"/>
                </a:solidFill>
                <a:cs typeface="Arial" pitchFamily="34" charset="0"/>
              </a:rPr>
              <a:t>PER L’INDUSTRIA CARTARIA</a:t>
            </a:r>
            <a:endParaRPr lang="it-IT" sz="7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988768"/>
            <a:ext cx="6400800" cy="888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it-IT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Giugno </a:t>
            </a:r>
            <a:r>
              <a:rPr lang="it-IT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it-IT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Hotel Poggio dei Medici - </a:t>
            </a:r>
            <a:r>
              <a:rPr lang="it-IT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Scarperia</a:t>
            </a:r>
            <a:r>
              <a:rPr lang="it-IT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FI)</a:t>
            </a:r>
            <a:endParaRPr lang="it-IT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752" y="116632"/>
            <a:ext cx="4906888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FATTIBILITÁ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908720"/>
            <a:ext cx="3240360" cy="10174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DEL PROCESSO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132856"/>
            <a:ext cx="3240360" cy="10174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DELLE ALTERNATIVE PROGETTUALI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366284"/>
            <a:ext cx="3240360" cy="10174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TECNICA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581128"/>
            <a:ext cx="3240360" cy="10174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DELLE ALTERNATIVE PROGETTUALI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918012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Verifica dello stato di fatto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3968" y="1278052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dei consumi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1638092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dei costi energetici e di gestione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83968" y="2142148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Valutazione delle tecnologie applicabili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83968" y="2502188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Dimensionamento ottimale dei sistemi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83968" y="2862228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Verifica in merito ad eventuali vincoli all’installazione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83968" y="3366284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tecnico/funzionale dell’intervento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283968" y="3726324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dei tempi e dei costi di installazione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83968" y="4086364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 degli utilizzi energetici e dei relativi benefici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83968" y="4662428"/>
            <a:ext cx="4536504" cy="50405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Valutazione dei benefici risultanti a seguito dell’inserimento del nuovo sistema cogenerativo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283968" y="5238492"/>
            <a:ext cx="4536504" cy="2880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Calcolo del tempo di ritorno semplice dell’investimento</a:t>
            </a:r>
            <a:endParaRPr lang="it-IT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riangolo isoscele 23"/>
          <p:cNvSpPr/>
          <p:nvPr/>
        </p:nvSpPr>
        <p:spPr>
          <a:xfrm rot="5400000">
            <a:off x="3815916" y="1314056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riangolo isoscele 24"/>
          <p:cNvSpPr/>
          <p:nvPr/>
        </p:nvSpPr>
        <p:spPr>
          <a:xfrm rot="5400000">
            <a:off x="3814772" y="2538192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5400000">
            <a:off x="3814771" y="3762328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riangolo isoscele 26"/>
          <p:cNvSpPr/>
          <p:nvPr/>
        </p:nvSpPr>
        <p:spPr>
          <a:xfrm rot="5400000">
            <a:off x="3814772" y="4986464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949" y="71854"/>
            <a:ext cx="6997427" cy="59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51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640960" cy="648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COGENERAZIONE NELLA CARTIERA SAN ROCCO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7504" y="1340768"/>
            <a:ext cx="273630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CARATTERISTICHE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CARTIERA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71800" y="946463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Produzione carta </a:t>
            </a:r>
            <a:r>
              <a:rPr lang="it-IT" sz="1600" dirty="0" err="1" smtClean="0">
                <a:solidFill>
                  <a:srgbClr val="002060"/>
                </a:solidFill>
              </a:rPr>
              <a:t>tissue</a:t>
            </a:r>
            <a:r>
              <a:rPr lang="it-IT" sz="1600" dirty="0" smtClean="0">
                <a:solidFill>
                  <a:srgbClr val="002060"/>
                </a:solidFill>
              </a:rPr>
              <a:t> per uso igienico, domestico e sanitario, bianca e colorata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Ciclo produttivo continuo, per 330­335 giorni all’anno, per una potenzialità produttiva totale pari a  circa 20.000 ton/anno di carta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Potenza elettrica utilizzata: 2,0 MW per l’alimentazione della macchina continua e delle altre utenze di stabilimento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Energia termica: 4.000 kg/h di vapore per alimentare il cilindro </a:t>
            </a:r>
            <a:r>
              <a:rPr lang="it-IT" sz="1600" dirty="0" err="1" smtClean="0">
                <a:solidFill>
                  <a:srgbClr val="002060"/>
                </a:solidFill>
              </a:rPr>
              <a:t>monolucido</a:t>
            </a:r>
            <a:r>
              <a:rPr lang="it-IT" sz="1600" dirty="0" smtClean="0">
                <a:solidFill>
                  <a:srgbClr val="002060"/>
                </a:solidFill>
              </a:rPr>
              <a:t> ad 8 barg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Essiccamento con cappa ad alto rendimento con aria riscaldata tramite gas metano a circa 450°C ed a 110 m/s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3712964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Centrale su base MWM/CAT CG170­V20 alimentato a gas naturale, a ciclo Miller 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Realizzazione in versione containerizzata per alloggiamento all’esterno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Energia elettrica prodotta mediante un generatore elettrico sincrono in B.T. a 400 V e messa a disposizione della rete aziendale dopo essere stata trasformata in </a:t>
            </a:r>
            <a:r>
              <a:rPr lang="it-IT" sz="1600" dirty="0" err="1" smtClean="0">
                <a:solidFill>
                  <a:srgbClr val="002060"/>
                </a:solidFill>
              </a:rPr>
              <a:t>M.T.</a:t>
            </a:r>
            <a:r>
              <a:rPr lang="it-IT" sz="1600" dirty="0" smtClean="0">
                <a:solidFill>
                  <a:srgbClr val="002060"/>
                </a:solidFill>
              </a:rPr>
              <a:t> a 15 </a:t>
            </a:r>
            <a:r>
              <a:rPr lang="it-IT" sz="1600" dirty="0" err="1" smtClean="0">
                <a:solidFill>
                  <a:srgbClr val="002060"/>
                </a:solidFill>
              </a:rPr>
              <a:t>Kv</a:t>
            </a:r>
            <a:endParaRPr lang="it-IT" sz="1600" dirty="0" smtClean="0">
              <a:solidFill>
                <a:srgbClr val="002060"/>
              </a:solidFill>
            </a:endParaRPr>
          </a:p>
          <a:p>
            <a:pPr marL="273050" indent="-2730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Energia termica recuperata sottoforma di acqua calda a 90°C e vapore saturo alla pressione di 16 barg. 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7504" y="4221088"/>
            <a:ext cx="273630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CARATTERISTICHE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CENTRALE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COGENERATIVA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339752" y="188640"/>
            <a:ext cx="4906888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PROGETTO ESECUTIVO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4050710" cy="30243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3528" y="836712"/>
            <a:ext cx="4032448" cy="288032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BILANCIO </a:t>
            </a:r>
            <a:r>
              <a:rPr lang="it-IT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MASSA ED ENERGIA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2060848"/>
            <a:ext cx="4176464" cy="288032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LAY-OUT</a:t>
            </a:r>
            <a:endParaRPr lang="it-IT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4176464" cy="32825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627784" y="188640"/>
            <a:ext cx="4906888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ITER AUTORIZZATIVO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931883"/>
            <a:ext cx="8064896" cy="516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ALCUNI DEGLI ENTI COINVOLTI NEL PROCESSO AUTORIZZATIVO: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Provincia di Lucca – Dipartimento Ambiente e Risorse Naturali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Comune di Villa Basilica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ARPAT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Azienda USL n. 2 di Lucca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Comando Provinciale di Lucca dei Vigili del Fuoco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Enel Distribuzione S.p.A.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Soprintendenza BAPPSAE per le provincie di Lucca e Massa Carrara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Ufficio Regionale per la Tutela del Territorio di Lucca e Massa Carrara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Servizio Difesa del Suolo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Agenzia delle Dogane di Pisa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Regione Toscana</a:t>
            </a:r>
          </a:p>
          <a:p>
            <a:r>
              <a:rPr lang="it-IT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TEMPISTICHE: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Presentazione della documentazione: 		13/05/2013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Prima conferenza dei servizi:			12/06/2013</a:t>
            </a:r>
          </a:p>
          <a:p>
            <a:pPr marL="808038" indent="-2778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Authorization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granted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	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26/07/2013</a:t>
            </a:r>
            <a:endParaRPr lang="it-IT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761456" y="188640"/>
            <a:ext cx="4906888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FULL REALIZATION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5934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massimofs\Desktop\Foto San Rocco\DSC_0313.JPG"/>
          <p:cNvPicPr>
            <a:picLocks noChangeAspect="1" noChangeArrowheads="1"/>
          </p:cNvPicPr>
          <p:nvPr/>
        </p:nvPicPr>
        <p:blipFill>
          <a:blip r:embed="rId3" cstate="print"/>
          <a:srcRect t="18495" b="21768"/>
          <a:stretch>
            <a:fillRect/>
          </a:stretch>
        </p:blipFill>
        <p:spPr bwMode="auto">
          <a:xfrm>
            <a:off x="971600" y="3212976"/>
            <a:ext cx="7200800" cy="286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123728" y="188640"/>
            <a:ext cx="5472608" cy="720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NUMERI DELLA COGENERAZIONE</a:t>
            </a:r>
            <a:endParaRPr lang="it-IT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552" y="620688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Ore di produzione 				h/anno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8.000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Potenza elettrica generata @ cos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φ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=1 		kW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2.000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Consumo gas naturale 			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Smc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/h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491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Produzione di vapore @ 16 barg 		Kg/h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1.290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Potenza recuperata in acqua calda 		kW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1.334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Rendimento elettrico 			%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42,4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Rendimento termico 			%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44,5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Rendimento impianto di primo principio 		% 	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IN" charset="0"/>
                <a:cs typeface="Arial" pitchFamily="34" charset="0"/>
              </a:rPr>
              <a:t>86,9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400" b="1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UTILIZZO DELL’ ACQUA CALDA NEL PROCESSO PRODUTTIVO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1600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Grazie alla preziosa collaborazione dell’</a:t>
            </a:r>
            <a:r>
              <a:rPr lang="it-IT" sz="1600" b="1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Ing. </a:t>
            </a:r>
            <a:r>
              <a:rPr lang="it-IT" sz="1600" b="1" dirty="0" err="1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Checchi</a:t>
            </a:r>
            <a:r>
              <a:rPr lang="it-IT" sz="1600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 si è riusciti ad ottenere importanti risultati dall’utilizzo dell’acqua calda, ed in particolare: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1600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Aumento temperatura del foglio		°C 		</a:t>
            </a:r>
            <a:r>
              <a:rPr lang="it-IT" sz="1600" b="1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15 </a:t>
            </a:r>
            <a:r>
              <a:rPr lang="it-IT" sz="1600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	</a:t>
            </a:r>
            <a:endParaRPr lang="it-IT" sz="1600" dirty="0" smtClean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1600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Riduzione consumo energetico		%		</a:t>
            </a:r>
            <a:r>
              <a:rPr lang="it-IT" sz="1600" b="1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6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it-IT" sz="1600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Ciclo di vita feltro						</a:t>
            </a:r>
            <a:r>
              <a:rPr lang="it-IT" sz="1600" b="1" dirty="0" smtClean="0">
                <a:solidFill>
                  <a:srgbClr val="002060"/>
                </a:solidFill>
                <a:latin typeface="DIN" charset="0"/>
                <a:cs typeface="Arial" pitchFamily="34" charset="0"/>
              </a:rPr>
              <a:t>Raddoppiato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it-IT" sz="1600" b="1" dirty="0" smtClean="0">
              <a:solidFill>
                <a:srgbClr val="2A286B"/>
              </a:solidFill>
              <a:latin typeface="DIN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2A286B"/>
              </a:solidFill>
              <a:effectLst/>
              <a:latin typeface="DIN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it-IT" sz="1600" b="1" dirty="0" smtClean="0">
              <a:solidFill>
                <a:srgbClr val="2A286B"/>
              </a:solidFill>
              <a:latin typeface="DIN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2A286B"/>
                </a:solidFill>
                <a:effectLst/>
                <a:latin typeface="DIN" charset="0"/>
                <a:cs typeface="Arial" pitchFamily="34" charset="0"/>
              </a:rPr>
              <a:t> 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2A286B"/>
                </a:solidFill>
                <a:effectLst/>
                <a:latin typeface="DIN" charset="0"/>
                <a:cs typeface="Arial" pitchFamily="34" charset="0"/>
              </a:rPr>
              <a:t>	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174" t="10661" r="32521" b="41361"/>
          <a:stretch>
            <a:fillRect/>
          </a:stretch>
        </p:blipFill>
        <p:spPr bwMode="auto">
          <a:xfrm>
            <a:off x="35496" y="1412776"/>
            <a:ext cx="901380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259632" y="188640"/>
            <a:ext cx="7128792" cy="7200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INTEGRAZIONE CON IL PROCESSO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0" y="992944"/>
            <a:ext cx="3528392" cy="720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EFFICIENTAMENTO ENERGETICO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920936"/>
            <a:ext cx="4536504" cy="9361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Cartiera S. Rocco ha potuto migliorare ulteriormente l’efficienza energetica del proprio stabilimento, inserendo un sistema in grado di raggiungere un rendimento di primo principio superiore all’ 86 %</a:t>
            </a:r>
          </a:p>
        </p:txBody>
      </p:sp>
      <p:sp>
        <p:nvSpPr>
          <p:cNvPr id="24" name="Triangolo isoscele 23"/>
          <p:cNvSpPr/>
          <p:nvPr/>
        </p:nvSpPr>
        <p:spPr>
          <a:xfrm rot="5400000">
            <a:off x="3815916" y="1244972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riangolo isoscele 24"/>
          <p:cNvSpPr/>
          <p:nvPr/>
        </p:nvSpPr>
        <p:spPr>
          <a:xfrm rot="5400000">
            <a:off x="3814772" y="2168860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5400000">
            <a:off x="3814771" y="3176972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riangolo isoscele 26"/>
          <p:cNvSpPr/>
          <p:nvPr/>
        </p:nvSpPr>
        <p:spPr>
          <a:xfrm rot="5400000">
            <a:off x="3814772" y="5193196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1043608" y="116632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BENEFICI DELLA COGENERAZIONE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51520" y="1916832"/>
            <a:ext cx="3528392" cy="720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OTTENIMENTO TEE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(Titoli di Efficienza </a:t>
            </a:r>
            <a:r>
              <a:rPr lang="it-IT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Eneegetica</a:t>
            </a:r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51520" y="2924944"/>
            <a:ext cx="3528392" cy="720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OTTIMIZZAZIONE DEL PROCESSO PRODUTTIVO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51520" y="3933056"/>
            <a:ext cx="3528392" cy="720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FUNZIONAMENTO IN ISOLA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1520" y="4941168"/>
            <a:ext cx="3528392" cy="720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RITORNO </a:t>
            </a:r>
            <a:r>
              <a:rPr lang="it-IT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D’INVESTIMENTO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riangolo isoscele 31"/>
          <p:cNvSpPr/>
          <p:nvPr/>
        </p:nvSpPr>
        <p:spPr>
          <a:xfrm rot="5400000">
            <a:off x="3815916" y="4185084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4283968" y="1916832"/>
            <a:ext cx="4536504" cy="720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Grazie al riconoscimento di qualifica, Cartiera S. Rocco avrà diritto all’ottenimento dei TEE per 10 anni dalla data di messa in servizio dell’impianto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283968" y="2708920"/>
            <a:ext cx="4536504" cy="115212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Ottenimento di un ottimale integrazione con il processo produttivo che ha portato ad ottenere:</a:t>
            </a:r>
          </a:p>
          <a:p>
            <a:pPr lvl="0" indent="-35560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prodotto finale qualitativamente superiore</a:t>
            </a:r>
          </a:p>
          <a:p>
            <a:pPr lvl="0" indent="-35560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riduzione dei costi di gestione</a:t>
            </a:r>
          </a:p>
          <a:p>
            <a:pPr lvl="0" indent="-35560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aumento della produttività di stabilimento. 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4283968" y="3933056"/>
            <a:ext cx="4536504" cy="720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Grazie alla possibilità di funzionamento in “isola” è garantita l’operatività in via continuativa anche in caso di interruzione della rete elettrica nazionale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283968" y="4725144"/>
            <a:ext cx="4536504" cy="129614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L’elevato rendimento dell’impianto e l’ottimale integrazione con il processo produttivo, garantiscono a Cartiera S. Rocco un risparmio economico e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tempi di ammortamento dell’investimento di poco superiori a</a:t>
            </a:r>
            <a:r>
              <a:rPr lang="it-IT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anni</a:t>
            </a:r>
            <a:endParaRPr lang="it-IT" sz="1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376" y="116632"/>
            <a:ext cx="4906888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GRUPPO STC</a:t>
            </a:r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1547664" y="1484784"/>
            <a:ext cx="2448272" cy="10801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5508104" y="3717032"/>
            <a:ext cx="2448272" cy="108012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1547664" y="3717032"/>
            <a:ext cx="244827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4 13"/>
          <p:cNvCxnSpPr>
            <a:stCxn id="22" idx="3"/>
            <a:endCxn id="23" idx="0"/>
          </p:cNvCxnSpPr>
          <p:nvPr/>
        </p:nvCxnSpPr>
        <p:spPr>
          <a:xfrm>
            <a:off x="3995936" y="2024844"/>
            <a:ext cx="2736304" cy="16921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3" idx="1"/>
            <a:endCxn id="28" idx="3"/>
          </p:cNvCxnSpPr>
          <p:nvPr/>
        </p:nvCxnSpPr>
        <p:spPr>
          <a:xfrm flipH="1">
            <a:off x="3995936" y="4257092"/>
            <a:ext cx="151216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2" idx="2"/>
            <a:endCxn id="28" idx="0"/>
          </p:cNvCxnSpPr>
          <p:nvPr/>
        </p:nvCxnSpPr>
        <p:spPr>
          <a:xfrm>
            <a:off x="2771800" y="2564904"/>
            <a:ext cx="0" cy="11521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547664" y="18448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STC GROUP srl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547664" y="40677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STC  SpA</a:t>
            </a:r>
            <a:endParaRPr lang="it-IT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508104" y="40677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COSTELL srl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6732240" y="32849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50%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771800" y="328587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96%</a:t>
            </a:r>
            <a:endParaRPr lang="it-IT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067944" y="42930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4 %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1043608" y="116632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ALBA LEASING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9168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 Leasing  &amp;  </a:t>
            </a:r>
            <a:r>
              <a:rPr lang="it-IT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PoliMi</a:t>
            </a:r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 la riqualificazione </a:t>
            </a:r>
            <a:b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l’</a:t>
            </a:r>
            <a:r>
              <a:rPr lang="it-IT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efficientamento</a:t>
            </a:r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produttivo italiano</a:t>
            </a:r>
            <a:b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836613"/>
            <a:ext cx="8496300" cy="936625"/>
          </a:xfrm>
          <a:prstGeom prst="rect">
            <a:avLst/>
          </a:prstGeom>
          <a:gradFill rotWithShape="0">
            <a:gsLst>
              <a:gs pos="0">
                <a:srgbClr val="616161"/>
              </a:gs>
              <a:gs pos="100000">
                <a:srgbClr val="808080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it-IT" altLang="it-IT" sz="1600" dirty="0">
                <a:solidFill>
                  <a:schemeClr val="bg1"/>
                </a:solidFill>
                <a:latin typeface="Futura Lt BT" pitchFamily="34" charset="0"/>
              </a:rPr>
              <a:t>Alba Leasing è una società specializzata nei finanziamenti in leasing, operativa dal primo gennaio 2010 per iniziativa di alcune fra i più solidi e affidabili Gruppi Bancari a livello nazionale:</a:t>
            </a:r>
          </a:p>
        </p:txBody>
      </p:sp>
      <p:sp>
        <p:nvSpPr>
          <p:cNvPr id="5123" name="Rectangle 13"/>
          <p:cNvSpPr txBox="1">
            <a:spLocks noChangeArrowheads="1"/>
          </p:cNvSpPr>
          <p:nvPr/>
        </p:nvSpPr>
        <p:spPr bwMode="auto">
          <a:xfrm>
            <a:off x="8386763" y="5949950"/>
            <a:ext cx="333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BBA2A872-21AF-49FC-A7D1-0CD6723AA033}" type="slidenum">
              <a:rPr lang="it-IT" altLang="it-IT" sz="1000">
                <a:solidFill>
                  <a:schemeClr val="tx1"/>
                </a:solidFill>
              </a:rPr>
              <a:pPr algn="r"/>
              <a:t>21</a:t>
            </a:fld>
            <a:endParaRPr lang="it-IT" altLang="it-IT" sz="1000">
              <a:solidFill>
                <a:schemeClr val="tx1"/>
              </a:solidFill>
            </a:endParaRPr>
          </a:p>
        </p:txBody>
      </p:sp>
      <p:sp>
        <p:nvSpPr>
          <p:cNvPr id="5124" name="AutoShape 11"/>
          <p:cNvSpPr>
            <a:spLocks noChangeArrowheads="1"/>
          </p:cNvSpPr>
          <p:nvPr/>
        </p:nvSpPr>
        <p:spPr bwMode="auto">
          <a:xfrm>
            <a:off x="449263" y="244475"/>
            <a:ext cx="7956550" cy="55562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90000"/>
              </a:lnSpc>
            </a:pPr>
            <a:r>
              <a:rPr lang="it-IT" altLang="it-IT" sz="2400" b="1">
                <a:solidFill>
                  <a:srgbClr val="CF142B"/>
                </a:solidFill>
              </a:rPr>
              <a:t>Alba Leasing : chi siamo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2255838"/>
            <a:ext cx="46450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e 25"/>
          <p:cNvSpPr/>
          <p:nvPr/>
        </p:nvSpPr>
        <p:spPr>
          <a:xfrm>
            <a:off x="5976938" y="5013325"/>
            <a:ext cx="215900" cy="1444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5976938" y="2876550"/>
            <a:ext cx="215900" cy="1444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5976938" y="4235450"/>
            <a:ext cx="215900" cy="144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5976938" y="3509963"/>
            <a:ext cx="215900" cy="14446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pic>
        <p:nvPicPr>
          <p:cNvPr id="5130" name="Immagine 29" descr="logo banca popolare milano sfondo trasparen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486410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Immagine 30" descr="logo banco popolare sfondo tra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38" y="3490913"/>
            <a:ext cx="18716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Immagine 31" descr="logo bper sfondo trasparen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738" y="2774950"/>
            <a:ext cx="154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Immagine 32" descr="logo popolare sondrio sfondo trasparen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8738" y="4186238"/>
            <a:ext cx="13763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ttangolo 33"/>
          <p:cNvSpPr/>
          <p:nvPr/>
        </p:nvSpPr>
        <p:spPr>
          <a:xfrm>
            <a:off x="4269297" y="3068960"/>
            <a:ext cx="8787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9,83 %</a:t>
            </a:r>
            <a:endParaRPr lang="it-IT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623278" y="3717032"/>
            <a:ext cx="10086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36,43 %</a:t>
            </a:r>
            <a:endParaRPr lang="it-IT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831190" y="2924944"/>
            <a:ext cx="10086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32,79 %</a:t>
            </a:r>
            <a:endParaRPr lang="it-IT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415368" y="2708920"/>
            <a:ext cx="10086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Futura Md B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20,95 %</a:t>
            </a:r>
            <a:endParaRPr lang="it-IT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333FCB-08CA-4C02-8D2A-E67970CF7C52}" type="slidenum">
              <a:rPr lang="it-IT" altLang="it-IT" smtClean="0"/>
              <a:pPr/>
              <a:t>22</a:t>
            </a:fld>
            <a:endParaRPr lang="it-IT" altLang="it-IT" smtClean="0"/>
          </a:p>
        </p:txBody>
      </p:sp>
      <p:sp>
        <p:nvSpPr>
          <p:cNvPr id="26" name="AutoShape 2"/>
          <p:cNvSpPr txBox="1">
            <a:spLocks noChangeArrowheads="1"/>
          </p:cNvSpPr>
          <p:nvPr/>
        </p:nvSpPr>
        <p:spPr bwMode="auto">
          <a:xfrm>
            <a:off x="358775" y="260350"/>
            <a:ext cx="8785225" cy="86518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it-IT" sz="2400" b="1" kern="0" dirty="0">
                <a:solidFill>
                  <a:srgbClr val="CF142B"/>
                </a:solidFill>
                <a:latin typeface="+mj-lt"/>
                <a:ea typeface="+mj-ea"/>
                <a:cs typeface="+mj-cs"/>
              </a:rPr>
              <a:t>I nostri punti di forza</a:t>
            </a:r>
          </a:p>
        </p:txBody>
      </p:sp>
      <p:sp>
        <p:nvSpPr>
          <p:cNvPr id="6148" name="CasellaDiTesto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1850" y="1222375"/>
            <a:ext cx="63103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3" rIns="95785" bIns="47893">
            <a:spAutoFit/>
          </a:bodyPr>
          <a:lstStyle/>
          <a:p>
            <a:pPr marL="342900" indent="-342900" algn="just" defTabSz="958850">
              <a:spcBef>
                <a:spcPct val="50000"/>
              </a:spcBef>
              <a:buClr>
                <a:srgbClr val="083669"/>
              </a:buClr>
              <a:buFont typeface="Futura Md BT" pitchFamily="34" charset="0"/>
              <a:buAutoNum type="arabicPeriod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Consolidata rete commerciale con una lunga esperienza nel mercato del leasing e forte relazione con la rete delle banche convenzionate</a:t>
            </a:r>
          </a:p>
          <a:p>
            <a:pPr marL="342900" indent="-342900" algn="just" defTabSz="958850">
              <a:spcBef>
                <a:spcPct val="50000"/>
              </a:spcBef>
              <a:buClr>
                <a:srgbClr val="083669"/>
              </a:buClr>
              <a:buFont typeface="Futura Md BT" pitchFamily="34" charset="0"/>
              <a:buAutoNum type="arabicPeriod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Accordi distributivi con le più importanti banche popolari sul territorio nazionale</a:t>
            </a:r>
          </a:p>
          <a:p>
            <a:pPr marL="342900" indent="-342900" algn="just" defTabSz="958850">
              <a:spcBef>
                <a:spcPct val="50000"/>
              </a:spcBef>
              <a:buClr>
                <a:srgbClr val="083669"/>
              </a:buClr>
              <a:buFont typeface="Futura Md BT" pitchFamily="34" charset="0"/>
              <a:buAutoNum type="arabicPeriod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Efficienti strumenti operativi che consentono la gestione in tempo reale  dei contratti</a:t>
            </a:r>
          </a:p>
          <a:p>
            <a:pPr marL="342900" indent="-342900" algn="just" defTabSz="958850">
              <a:spcBef>
                <a:spcPct val="50000"/>
              </a:spcBef>
              <a:buClr>
                <a:srgbClr val="083669"/>
              </a:buClr>
              <a:buFont typeface="Futura Md BT" pitchFamily="34" charset="0"/>
              <a:buAutoNum type="arabicPeriod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 nostri prodotti sono distribuiti da oltre 4.400 sportelli bancari in tutta Italia</a:t>
            </a:r>
          </a:p>
          <a:p>
            <a:pPr marL="342900" indent="-342900" algn="just" defTabSz="958850">
              <a:spcBef>
                <a:spcPct val="50000"/>
              </a:spcBef>
              <a:buClr>
                <a:srgbClr val="083669"/>
              </a:buClr>
              <a:buFont typeface="Futura Md BT" pitchFamily="34" charset="0"/>
              <a:buAutoNum type="arabicPeriod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Importante know how derivante da 40 anni di esperienza nel mercato del leasing con oltre 150.000 aziende affidate</a:t>
            </a:r>
          </a:p>
          <a:p>
            <a:pPr marL="342900" indent="-342900" algn="just" defTabSz="958850">
              <a:spcBef>
                <a:spcPct val="50000"/>
              </a:spcBef>
              <a:buClr>
                <a:srgbClr val="083669"/>
              </a:buClr>
              <a:buFont typeface="Futura Md BT" pitchFamily="34" charset="0"/>
              <a:buAutoNum type="arabicPeriod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Completa ed innovativa gamma prodotti tra i quali leasing ordinario, agevolato ed energetico</a:t>
            </a: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-36513" y="1222375"/>
            <a:ext cx="1692276" cy="230505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lIns="52920" tIns="44806" rIns="180000" bIns="44806" anchor="ctr"/>
          <a:lstStyle/>
          <a:p>
            <a:pPr algn="r" defTabSz="958850">
              <a:defRPr/>
            </a:pPr>
            <a:endParaRPr lang="it-IT" altLang="it-IT" b="1" dirty="0">
              <a:latin typeface="Futura LT Book" pitchFamily="2" charset="0"/>
            </a:endParaRPr>
          </a:p>
          <a:p>
            <a:pPr algn="r" defTabSz="958850">
              <a:defRPr/>
            </a:pPr>
            <a:r>
              <a:rPr lang="it-IT" altLang="it-IT" b="1" dirty="0">
                <a:solidFill>
                  <a:schemeClr val="bg1"/>
                </a:solidFill>
                <a:latin typeface="Futura LT Book" pitchFamily="2" charset="0"/>
              </a:rPr>
              <a:t>Gli </a:t>
            </a:r>
            <a:r>
              <a:rPr lang="it-IT" altLang="it-IT" b="1" dirty="0" err="1">
                <a:solidFill>
                  <a:schemeClr val="bg1"/>
                </a:solidFill>
                <a:latin typeface="Futura LT Book" pitchFamily="2" charset="0"/>
              </a:rPr>
              <a:t>assets</a:t>
            </a:r>
            <a:r>
              <a:rPr lang="it-IT" altLang="it-IT" b="1" dirty="0">
                <a:solidFill>
                  <a:schemeClr val="bg1"/>
                </a:solidFill>
                <a:latin typeface="Futura LT Book" pitchFamily="2" charset="0"/>
              </a:rPr>
              <a:t> tangibili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-33338" y="933450"/>
            <a:ext cx="6623051" cy="431800"/>
          </a:xfrm>
          <a:prstGeom prst="rect">
            <a:avLst/>
          </a:prstGeom>
          <a:gradFill rotWithShape="0">
            <a:gsLst>
              <a:gs pos="0">
                <a:srgbClr val="616161"/>
              </a:gs>
              <a:gs pos="100000">
                <a:srgbClr val="808080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it-IT" altLang="it-IT" sz="1900" b="1" dirty="0">
                <a:solidFill>
                  <a:schemeClr val="bg1"/>
                </a:solidFill>
                <a:latin typeface="Futura Lt BT" pitchFamily="34" charset="0"/>
              </a:rPr>
              <a:t>Anno 2013: le prime 10 società di leasing in Italia</a:t>
            </a:r>
          </a:p>
        </p:txBody>
      </p:sp>
      <p:pic>
        <p:nvPicPr>
          <p:cNvPr id="7171" name="Picture 5" descr="j0433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22280">
            <a:off x="0" y="671513"/>
            <a:ext cx="12652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ADF933-CA30-4582-985A-5DCDD368F3FF}" type="slidenum">
              <a:rPr lang="it-IT" altLang="it-IT" smtClean="0"/>
              <a:pPr/>
              <a:t>23</a:t>
            </a:fld>
            <a:endParaRPr lang="it-IT" altLang="it-IT" smtClean="0"/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>
            <a:off x="466725" y="5880100"/>
            <a:ext cx="2811463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it-IT" altLang="it-IT" sz="1000" i="1">
                <a:solidFill>
                  <a:schemeClr val="tx1"/>
                </a:solidFill>
                <a:latin typeface="Futura Lt BT" pitchFamily="34" charset="0"/>
              </a:rPr>
              <a:t>Dati : Statistiche Assilea Stipulato leasing in Italia</a:t>
            </a: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449263" y="244475"/>
            <a:ext cx="7956550" cy="55562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90000"/>
              </a:lnSpc>
            </a:pPr>
            <a:r>
              <a:rPr lang="it-IT" altLang="it-IT" sz="2400" b="1">
                <a:solidFill>
                  <a:srgbClr val="CF142B"/>
                </a:solidFill>
              </a:rPr>
              <a:t>Alba Leasing nel mercato del leasing</a:t>
            </a:r>
          </a:p>
        </p:txBody>
      </p:sp>
      <p:pic>
        <p:nvPicPr>
          <p:cNvPr id="7175" name="Immagine 2"/>
          <p:cNvPicPr>
            <a:picLocks noChangeAspect="1"/>
          </p:cNvPicPr>
          <p:nvPr/>
        </p:nvPicPr>
        <p:blipFill>
          <a:blip r:embed="rId3" cstate="print"/>
          <a:srcRect l="2110" t="32408" r="3777" b="33797"/>
          <a:stretch>
            <a:fillRect/>
          </a:stretch>
        </p:blipFill>
        <p:spPr bwMode="auto">
          <a:xfrm>
            <a:off x="476250" y="2079625"/>
            <a:ext cx="80676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544513" y="4254500"/>
            <a:ext cx="2811462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it-IT" altLang="it-IT" sz="1000" i="1">
                <a:solidFill>
                  <a:schemeClr val="tx1"/>
                </a:solidFill>
                <a:latin typeface="Futura Lt BT" pitchFamily="34" charset="0"/>
              </a:rPr>
              <a:t>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633413" y="3213100"/>
            <a:ext cx="7772400" cy="19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pic>
        <p:nvPicPr>
          <p:cNvPr id="7178" name="Immagine 1"/>
          <p:cNvPicPr>
            <a:picLocks noChangeAspect="1"/>
          </p:cNvPicPr>
          <p:nvPr/>
        </p:nvPicPr>
        <p:blipFill>
          <a:blip r:embed="rId4" cstate="print"/>
          <a:srcRect l="1907" t="83704" r="2296" b="12175"/>
          <a:stretch>
            <a:fillRect/>
          </a:stretch>
        </p:blipFill>
        <p:spPr bwMode="auto">
          <a:xfrm>
            <a:off x="544513" y="4540250"/>
            <a:ext cx="808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6762FF-0893-49BB-A0DD-2351C17152C7}" type="slidenum">
              <a:rPr lang="it-IT" altLang="it-IT" smtClean="0"/>
              <a:pPr/>
              <a:t>24</a:t>
            </a:fld>
            <a:endParaRPr lang="it-IT" altLang="it-IT" smtClean="0"/>
          </a:p>
        </p:txBody>
      </p:sp>
      <p:sp>
        <p:nvSpPr>
          <p:cNvPr id="26" name="AutoShape 2"/>
          <p:cNvSpPr txBox="1">
            <a:spLocks noChangeArrowheads="1"/>
          </p:cNvSpPr>
          <p:nvPr/>
        </p:nvSpPr>
        <p:spPr bwMode="auto">
          <a:xfrm>
            <a:off x="323528" y="402363"/>
            <a:ext cx="8712968" cy="360039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it-IT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Efficienza: una Analisi Qualificata - una Soluzione Pratica</a:t>
            </a:r>
            <a:endParaRPr lang="it-IT" sz="24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AutoShape 7" descr="http://upload.wikimedia.org/wikipedia/commons/0/09/Efficiency_diagram_by_Zureks.svg"/>
          <p:cNvSpPr>
            <a:spLocks noChangeAspect="1" noChangeArrowheads="1"/>
          </p:cNvSpPr>
          <p:nvPr/>
        </p:nvSpPr>
        <p:spPr bwMode="auto">
          <a:xfrm>
            <a:off x="4249738" y="-1279525"/>
            <a:ext cx="3238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7173" name="AutoShape 9" descr="http://upload.wikimedia.org/wikipedia/commons/0/09/Efficiency_diagram_by_Zureks.svg"/>
          <p:cNvSpPr>
            <a:spLocks noChangeAspect="1" noChangeArrowheads="1"/>
          </p:cNvSpPr>
          <p:nvPr/>
        </p:nvSpPr>
        <p:spPr bwMode="auto">
          <a:xfrm>
            <a:off x="4249738" y="-1279525"/>
            <a:ext cx="3238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-5191" y="1387475"/>
            <a:ext cx="2016126" cy="420176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lIns="52920" tIns="44806" rIns="180000" bIns="44806" anchor="ctr"/>
          <a:lstStyle/>
          <a:p>
            <a:pPr algn="r" defTabSz="958850"/>
            <a:r>
              <a:rPr lang="it-IT" altLang="it-IT" sz="3200" b="1" dirty="0" smtClean="0">
                <a:latin typeface="Futura LT Book" pitchFamily="2" charset="0"/>
              </a:rPr>
              <a:t> </a:t>
            </a:r>
            <a:r>
              <a:rPr lang="it-IT" altLang="it-IT" sz="2000" b="1" dirty="0" smtClean="0">
                <a:solidFill>
                  <a:schemeClr val="bg1"/>
                </a:solidFill>
                <a:latin typeface="Futura LT Book" pitchFamily="2" charset="0"/>
              </a:rPr>
              <a:t>I PARTNERS</a:t>
            </a:r>
            <a:endParaRPr lang="it-IT" altLang="it-IT" sz="2000" b="1" dirty="0">
              <a:solidFill>
                <a:schemeClr val="bg1"/>
              </a:solidFill>
              <a:latin typeface="Futura LT Book" pitchFamily="2" charset="0"/>
            </a:endParaRPr>
          </a:p>
        </p:txBody>
      </p:sp>
      <p:sp>
        <p:nvSpPr>
          <p:cNvPr id="7175" name="CasellaDiTesto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47865" y="908720"/>
            <a:ext cx="5472608" cy="569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5" tIns="47893" rIns="95785" bIns="47893">
            <a:spAutoFit/>
          </a:bodyPr>
          <a:lstStyle/>
          <a:p>
            <a:pPr algn="l" defTabSz="958850">
              <a:spcBef>
                <a:spcPct val="50000"/>
              </a:spcBef>
              <a:buClr>
                <a:srgbClr val="083669"/>
              </a:buClr>
            </a:pP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  <a:cs typeface="Arial" charset="0"/>
              </a:rPr>
              <a:t>Alba Leasing affianca il cliente nel programma di </a:t>
            </a:r>
            <a:r>
              <a:rPr lang="it-IT" altLang="it-IT" sz="1600" b="1" dirty="0" err="1" smtClean="0">
                <a:solidFill>
                  <a:schemeClr val="tx1"/>
                </a:solidFill>
                <a:latin typeface="Futura Md BT"/>
                <a:cs typeface="Arial" charset="0"/>
              </a:rPr>
              <a:t>efficientamento</a:t>
            </a: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  <a:cs typeface="Arial" charset="0"/>
              </a:rPr>
              <a:t>, garantendogli la sostenibilità dell’investimento finanziario. Ciò grazie ai risparmi ottenuti con le soluzioni tecnologiche personalizzate sulla sua realtà. </a:t>
            </a: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</a:rPr>
              <a:t>Alba Leasing utilizza il leasing finanziario, meno oneroso rispetto a quello operativo.</a:t>
            </a:r>
          </a:p>
          <a:p>
            <a:pPr algn="l" defTabSz="958850">
              <a:spcBef>
                <a:spcPct val="50000"/>
              </a:spcBef>
              <a:buClr>
                <a:srgbClr val="083669"/>
              </a:buClr>
            </a:pPr>
            <a:endParaRPr lang="it-IT" altLang="it-IT" sz="1600" b="1" dirty="0" smtClean="0">
              <a:solidFill>
                <a:schemeClr val="tx1"/>
              </a:solidFill>
              <a:latin typeface="Futura Md BT"/>
              <a:cs typeface="Arial" charset="0"/>
            </a:endParaRPr>
          </a:p>
          <a:p>
            <a:pPr algn="l" defTabSz="958850">
              <a:spcBef>
                <a:spcPct val="50000"/>
              </a:spcBef>
              <a:buClr>
                <a:srgbClr val="083669"/>
              </a:buClr>
            </a:pP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  <a:cs typeface="Arial" charset="0"/>
              </a:rPr>
              <a:t>Il Laboratorio </a:t>
            </a:r>
            <a:r>
              <a:rPr lang="it-IT" altLang="it-IT" sz="1600" b="1" dirty="0" err="1" smtClean="0">
                <a:solidFill>
                  <a:schemeClr val="tx1"/>
                </a:solidFill>
                <a:latin typeface="Futura Md BT"/>
                <a:cs typeface="Arial" charset="0"/>
              </a:rPr>
              <a:t>GestiTec</a:t>
            </a: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  <a:cs typeface="Arial" charset="0"/>
              </a:rPr>
              <a:t> del Politecnico di Milano ha prodotto il Sistema di Valutazione di Efficienza Globale Comparata che evidenzia le aree più carenti. </a:t>
            </a: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</a:rPr>
              <a:t>Elabora i dati sulle location, necessari per la compilazione della valutazione attuale e suggerisce gli interventi di ottimizzazione. </a:t>
            </a:r>
          </a:p>
          <a:p>
            <a:pPr algn="l" defTabSz="958850">
              <a:spcBef>
                <a:spcPct val="50000"/>
              </a:spcBef>
              <a:buClr>
                <a:srgbClr val="083669"/>
              </a:buClr>
            </a:pPr>
            <a:endParaRPr lang="it-IT" altLang="it-IT" sz="1600" b="1" dirty="0" smtClean="0">
              <a:solidFill>
                <a:schemeClr val="tx1"/>
              </a:solidFill>
              <a:latin typeface="Futura Md BT"/>
            </a:endParaRPr>
          </a:p>
          <a:p>
            <a:pPr algn="l" defTabSz="958850">
              <a:spcBef>
                <a:spcPct val="50000"/>
              </a:spcBef>
              <a:buClr>
                <a:srgbClr val="083669"/>
              </a:buClr>
            </a:pPr>
            <a:r>
              <a:rPr lang="it-IT" altLang="it-IT" sz="1600" b="1" dirty="0">
                <a:solidFill>
                  <a:schemeClr val="tx1"/>
                </a:solidFill>
                <a:latin typeface="Futura Md BT"/>
                <a:cs typeface="Arial" charset="0"/>
              </a:rPr>
              <a:t>L</a:t>
            </a: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  <a:cs typeface="Arial" charset="0"/>
              </a:rPr>
              <a:t>a soluzione di efficientamento viene proposta e garantita da un pool di partners industriali, selezionati e qualificati, aderenti a Smart Efficiency Network.</a:t>
            </a:r>
            <a:r>
              <a:rPr lang="it-IT" altLang="it-IT" sz="1600" b="1" dirty="0" smtClean="0">
                <a:solidFill>
                  <a:schemeClr val="tx1"/>
                </a:solidFill>
                <a:latin typeface="Futura Md BT"/>
              </a:rPr>
              <a:t> </a:t>
            </a:r>
            <a:endParaRPr lang="it-IT" altLang="it-IT" sz="800" b="1" dirty="0" smtClean="0">
              <a:solidFill>
                <a:schemeClr val="tx1"/>
              </a:solidFill>
              <a:latin typeface="Futura Md BT"/>
              <a:cs typeface="Arial" charset="0"/>
            </a:endParaRPr>
          </a:p>
          <a:p>
            <a:pPr algn="l" defTabSz="958850">
              <a:spcBef>
                <a:spcPct val="50000"/>
              </a:spcBef>
              <a:buClr>
                <a:srgbClr val="083669"/>
              </a:buClr>
            </a:pPr>
            <a:endParaRPr lang="it-IT" altLang="it-IT" sz="800" b="1" dirty="0" smtClean="0">
              <a:solidFill>
                <a:schemeClr val="tx1"/>
              </a:solidFill>
              <a:latin typeface="Futura Md BT"/>
              <a:cs typeface="Arial" charset="0"/>
            </a:endParaRPr>
          </a:p>
          <a:p>
            <a:pPr algn="l" defTabSz="958850">
              <a:spcBef>
                <a:spcPct val="50000"/>
              </a:spcBef>
              <a:buClr>
                <a:srgbClr val="083669"/>
              </a:buClr>
            </a:pPr>
            <a:endParaRPr lang="it-IT" altLang="it-IT" sz="1600" b="1" dirty="0" smtClean="0">
              <a:solidFill>
                <a:schemeClr val="tx1"/>
              </a:solidFill>
              <a:latin typeface="Futura Md BT"/>
              <a:cs typeface="Arial" charset="0"/>
            </a:endParaRPr>
          </a:p>
          <a:p>
            <a:pPr algn="just" defTabSz="958850">
              <a:spcBef>
                <a:spcPct val="50000"/>
              </a:spcBef>
              <a:buClr>
                <a:srgbClr val="083669"/>
              </a:buClr>
            </a:pPr>
            <a:endParaRPr lang="it-IT" altLang="it-IT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" name="Picture 2" descr="C:\Users\Enrico\Documents\_DOCUMENTI_ENRICO\ALBALEASING\ALBALEASING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59" y="1057095"/>
            <a:ext cx="1142906" cy="6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smartbuildingnetwork.com/1/images/280_0_2779060_68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6130" y="3311940"/>
            <a:ext cx="1260012" cy="4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nrico\Documents\_DOCUMENTI_ENRICO\SmartEfficiencyNetwork\MARCHI SmartEfficiencyNetwork\SmartEfficiencyNetwork_loghi\SmartEfficiencyNetwork_logo_c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1" y="4887275"/>
            <a:ext cx="1134754" cy="7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6762FF-0893-49BB-A0DD-2351C17152C7}" type="slidenum">
              <a:rPr lang="it-IT" altLang="it-IT" smtClean="0"/>
              <a:pPr/>
              <a:t>25</a:t>
            </a:fld>
            <a:endParaRPr lang="it-IT" altLang="it-IT" smtClean="0"/>
          </a:p>
        </p:txBody>
      </p:sp>
      <p:sp>
        <p:nvSpPr>
          <p:cNvPr id="26" name="AutoShape 2"/>
          <p:cNvSpPr txBox="1">
            <a:spLocks noChangeArrowheads="1"/>
          </p:cNvSpPr>
          <p:nvPr/>
        </p:nvSpPr>
        <p:spPr bwMode="auto">
          <a:xfrm>
            <a:off x="431032" y="188641"/>
            <a:ext cx="8712968" cy="360039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it-IT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Analisi commerciale 2013 </a:t>
            </a:r>
            <a:r>
              <a:rPr lang="it-IT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it-IT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 diverse dinamiche regionali e le quote di mercato </a:t>
            </a:r>
          </a:p>
        </p:txBody>
      </p:sp>
      <p:sp>
        <p:nvSpPr>
          <p:cNvPr id="7172" name="AutoShape 7" descr="http://upload.wikimedia.org/wikipedia/commons/0/09/Efficiency_diagram_by_Zureks.svg"/>
          <p:cNvSpPr>
            <a:spLocks noChangeAspect="1" noChangeArrowheads="1"/>
          </p:cNvSpPr>
          <p:nvPr/>
        </p:nvSpPr>
        <p:spPr bwMode="auto">
          <a:xfrm>
            <a:off x="4249738" y="-1279525"/>
            <a:ext cx="3238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7173" name="AutoShape 9" descr="http://upload.wikimedia.org/wikipedia/commons/0/09/Efficiency_diagram_by_Zureks.svg"/>
          <p:cNvSpPr>
            <a:spLocks noChangeAspect="1" noChangeArrowheads="1"/>
          </p:cNvSpPr>
          <p:nvPr/>
        </p:nvSpPr>
        <p:spPr bwMode="auto">
          <a:xfrm>
            <a:off x="4249738" y="-1279525"/>
            <a:ext cx="3238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0019" y="1007481"/>
            <a:ext cx="8113781" cy="3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4662" y="933506"/>
            <a:ext cx="8651568" cy="11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marL="171450" indent="-1714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1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In linea con l’andamento nazionale, nel 2013 tutti i mercati regionali evidenziano una contrazione dello stipulato leasing caratterizzato da diversi livelli di intensità. 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1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In alcune regioni (in particolare Lombardia, Liguria, Campania) Alba Leasing ha conseguito performance migliori rispetto al mercato regionale, aumentando le proprie quote di mercato.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1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In altre regioni (in particolare in Veneto e Emilia Romagna) Alba Leasing ha invece ridotto la propria quota di mercato a causa di una contrazione dello stipulato superiore a quella regionale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544155" y="4990435"/>
            <a:ext cx="1982685" cy="668954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dash"/>
          </a:ln>
          <a:effectLst/>
        </p:spPr>
        <p:txBody>
          <a:bodyPr lIns="93286" tIns="46643" rIns="93286" bIns="46643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824946" y="2692016"/>
            <a:ext cx="1898453" cy="176876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00B050"/>
            </a:solidFill>
            <a:prstDash val="dash"/>
          </a:ln>
          <a:effectLst/>
        </p:spPr>
        <p:txBody>
          <a:bodyPr lIns="93286" tIns="46643" rIns="93286" bIns="46643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kern="0">
              <a:solidFill>
                <a:sysClr val="window" lastClr="FFFFFF"/>
              </a:solidFill>
              <a:latin typeface="Calibri"/>
            </a:endParaRPr>
          </a:p>
        </p:txBody>
      </p:sp>
      <p:graphicFrame>
        <p:nvGraphicFramePr>
          <p:cNvPr id="17" name="Grafico 16"/>
          <p:cNvGraphicFramePr>
            <a:graphicFrameLocks/>
          </p:cNvGraphicFramePr>
          <p:nvPr/>
        </p:nvGraphicFramePr>
        <p:xfrm>
          <a:off x="3995936" y="2492896"/>
          <a:ext cx="4295202" cy="343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4767193" y="5842422"/>
            <a:ext cx="1647377" cy="4713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93286" tIns="46643" rIns="93286" bIns="4664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000000"/>
                </a:solidFill>
                <a:latin typeface="Calibri" panose="020F0502020204030204" pitchFamily="34" charset="0"/>
              </a:rPr>
              <a:t>Legenda: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000000"/>
                </a:solidFill>
                <a:latin typeface="Calibri" panose="020F0502020204030204" pitchFamily="34" charset="0"/>
              </a:rPr>
              <a:t>dimensione del mercato regionale</a:t>
            </a:r>
          </a:p>
        </p:txBody>
      </p:sp>
      <p:sp>
        <p:nvSpPr>
          <p:cNvPr id="19" name="Ovale 18"/>
          <p:cNvSpPr/>
          <p:nvPr/>
        </p:nvSpPr>
        <p:spPr>
          <a:xfrm>
            <a:off x="5284392" y="5891016"/>
            <a:ext cx="149284" cy="155753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0" name="CasellaDiTesto 20"/>
          <p:cNvSpPr txBox="1">
            <a:spLocks noChangeArrowheads="1"/>
          </p:cNvSpPr>
          <p:nvPr/>
        </p:nvSpPr>
        <p:spPr bwMode="auto">
          <a:xfrm>
            <a:off x="4067944" y="2276872"/>
            <a:ext cx="4164610" cy="2202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6" tIns="46643" rIns="93286" bIns="46643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800" b="1">
                <a:solidFill>
                  <a:srgbClr val="000000"/>
                </a:solidFill>
                <a:latin typeface="Calibri" pitchFamily="34" charset="0"/>
              </a:rPr>
              <a:t>Andamento stipulato Alba Leasing nelle principali regioni -Variazioni % Ott 2013 vs Ott 2012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971600" y="2254685"/>
          <a:ext cx="2617048" cy="3636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068"/>
                <a:gridCol w="1269980"/>
              </a:tblGrid>
              <a:tr h="30302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Calibri" panose="020F0502020204030204" pitchFamily="34" charset="0"/>
                        </a:rPr>
                        <a:t>Principali</a:t>
                      </a:r>
                      <a:r>
                        <a:rPr lang="it-IT" sz="11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1" dirty="0" smtClean="0">
                          <a:latin typeface="Calibri" panose="020F0502020204030204" pitchFamily="34" charset="0"/>
                        </a:rPr>
                        <a:t>Regioni</a:t>
                      </a:r>
                      <a:r>
                        <a:rPr lang="it-IT" sz="1100" b="1" baseline="30000" dirty="0" smtClean="0">
                          <a:latin typeface="Calibri" panose="020F0502020204030204" pitchFamily="34" charset="0"/>
                        </a:rPr>
                        <a:t>(*)</a:t>
                      </a:r>
                      <a:endParaRPr lang="it-IT" sz="1100" b="1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r>
                        <a:rPr lang="it-IT" sz="1100" b="1" dirty="0" err="1" smtClean="0">
                          <a:latin typeface="Calibri" panose="020F0502020204030204" pitchFamily="34" charset="0"/>
                        </a:rPr>
                        <a:t>QdM</a:t>
                      </a:r>
                      <a:r>
                        <a:rPr lang="it-IT" sz="1100" b="1" dirty="0" smtClean="0">
                          <a:latin typeface="Calibri" panose="020F0502020204030204" pitchFamily="34" charset="0"/>
                        </a:rPr>
                        <a:t> % </a:t>
                      </a:r>
                      <a:r>
                        <a:rPr lang="it-IT" sz="1100" b="1" dirty="0" err="1" smtClean="0">
                          <a:latin typeface="Calibri" panose="020F0502020204030204" pitchFamily="34" charset="0"/>
                        </a:rPr>
                        <a:t>ott</a:t>
                      </a:r>
                      <a:r>
                        <a:rPr lang="it-IT" sz="1100" b="1" dirty="0" smtClean="0">
                          <a:latin typeface="Calibri" panose="020F0502020204030204" pitchFamily="34" charset="0"/>
                        </a:rPr>
                        <a:t>. 2013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Liguria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5,7%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Campania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5,8%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Lombardia</a:t>
                      </a:r>
                      <a:r>
                        <a:rPr lang="it-IT" sz="11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7,7%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Marche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1,9%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Puglia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5,5%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Piemonte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3,2%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Toscana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6,0%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Lazio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5,6%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Sicilia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4,2%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Emilia Romagna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9,2%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  <a:tr h="303027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anose="020F0502020204030204" pitchFamily="34" charset="0"/>
                        </a:rPr>
                        <a:t>Veneto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2,9%</a:t>
                      </a:r>
                      <a:endParaRPr lang="it-IT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3324" marR="93324" marT="46648" marB="46648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 txBox="1">
            <a:spLocks noChangeArrowheads="1"/>
          </p:cNvSpPr>
          <p:nvPr/>
        </p:nvSpPr>
        <p:spPr bwMode="auto">
          <a:xfrm>
            <a:off x="8386763" y="5949950"/>
            <a:ext cx="333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4E171B96-8697-4FC4-9652-1EAA97F7649F}" type="slidenum">
              <a:rPr lang="it-IT" altLang="it-IT" sz="1000">
                <a:solidFill>
                  <a:schemeClr val="tx1"/>
                </a:solidFill>
              </a:rPr>
              <a:pPr algn="r"/>
              <a:t>26</a:t>
            </a:fld>
            <a:endParaRPr lang="it-IT" altLang="it-IT" sz="1000">
              <a:solidFill>
                <a:schemeClr val="tx1"/>
              </a:solidFill>
            </a:endParaRPr>
          </a:p>
        </p:txBody>
      </p:sp>
      <p:sp>
        <p:nvSpPr>
          <p:cNvPr id="10243" name="AutoShape 11"/>
          <p:cNvSpPr>
            <a:spLocks noChangeArrowheads="1"/>
          </p:cNvSpPr>
          <p:nvPr/>
        </p:nvSpPr>
        <p:spPr bwMode="auto">
          <a:xfrm>
            <a:off x="430213" y="332656"/>
            <a:ext cx="7956550" cy="55562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90000"/>
              </a:lnSpc>
            </a:pPr>
            <a:r>
              <a:rPr lang="it-IT" altLang="it-IT" sz="2400" b="1" dirty="0" smtClean="0">
                <a:solidFill>
                  <a:srgbClr val="002060"/>
                </a:solidFill>
              </a:rPr>
              <a:t>          </a:t>
            </a:r>
            <a:r>
              <a:rPr lang="it-IT" altLang="it-IT" sz="2400" b="1" dirty="0" smtClean="0">
                <a:solidFill>
                  <a:srgbClr val="0033CC"/>
                </a:solidFill>
              </a:rPr>
              <a:t>Le aree coinvolte nel Progetto di Efficienza</a:t>
            </a:r>
            <a:endParaRPr lang="it-IT" altLang="it-IT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18" name="Diagramma 17"/>
          <p:cNvGraphicFramePr/>
          <p:nvPr>
            <p:extLst>
              <p:ext uri="{D42A27DB-BD31-4B8C-83A1-F6EECF244321}">
                <p14:modId xmlns:p14="http://schemas.microsoft.com/office/powerpoint/2010/main" val="2037807177"/>
              </p:ext>
            </p:extLst>
          </p:nvPr>
        </p:nvGraphicFramePr>
        <p:xfrm>
          <a:off x="430214" y="610468"/>
          <a:ext cx="8289924" cy="59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032" y="1700808"/>
            <a:ext cx="1521170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88" y="548680"/>
            <a:ext cx="1534316" cy="95746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1968" y="548680"/>
            <a:ext cx="1512168" cy="9421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2168" y="548680"/>
            <a:ext cx="1524849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1600" y="1700809"/>
            <a:ext cx="1504876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2368" y="548681"/>
            <a:ext cx="1512168" cy="94510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360" y="1700808"/>
            <a:ext cx="1512168" cy="9399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1841" y="1695485"/>
            <a:ext cx="1470639" cy="94142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852936"/>
            <a:ext cx="1512168" cy="9495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2822" y="548680"/>
            <a:ext cx="1469658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3621" y="2852937"/>
            <a:ext cx="1509467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25353" y="2852936"/>
            <a:ext cx="1528575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18206" y="2852936"/>
            <a:ext cx="1546082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069" y="4005062"/>
            <a:ext cx="1503619" cy="93610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00032" y="4005064"/>
            <a:ext cx="1515318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41760" y="4005064"/>
            <a:ext cx="1522328" cy="9440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31801" y="4006612"/>
            <a:ext cx="1522327" cy="9345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15599" y="1679451"/>
            <a:ext cx="1528369" cy="95746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0" cstate="print"/>
          <a:srcRect l="6250"/>
          <a:stretch>
            <a:fillRect/>
          </a:stretch>
        </p:blipFill>
        <p:spPr bwMode="auto">
          <a:xfrm>
            <a:off x="7431112" y="2852936"/>
            <a:ext cx="1461368" cy="9361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1" cstate="print"/>
          <a:srcRect r="3337"/>
          <a:stretch>
            <a:fillRect/>
          </a:stretch>
        </p:blipFill>
        <p:spPr bwMode="auto">
          <a:xfrm>
            <a:off x="7420952" y="3999339"/>
            <a:ext cx="1471528" cy="9418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1841" y="5141877"/>
            <a:ext cx="1491848" cy="88957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20352" y="5136872"/>
            <a:ext cx="1483696" cy="91215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52902" y="5142567"/>
            <a:ext cx="1511186" cy="90050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41961" y="5147033"/>
            <a:ext cx="1512168" cy="902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1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040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IL GRUPPO STC, ORGOGLIOSI </a:t>
            </a:r>
            <a:r>
              <a:rPr lang="it-IT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ESSERE STATI UTILI A:</a:t>
            </a:r>
            <a:endParaRPr lang="it-IT" dirty="0"/>
          </a:p>
        </p:txBody>
      </p:sp>
      <p:sp>
        <p:nvSpPr>
          <p:cNvPr id="32" name="Segnaposto contenuto 2"/>
          <p:cNvSpPr txBox="1">
            <a:spLocks/>
          </p:cNvSpPr>
          <p:nvPr/>
        </p:nvSpPr>
        <p:spPr>
          <a:xfrm>
            <a:off x="7380312" y="5085184"/>
            <a:ext cx="150378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t-IT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…ed</a:t>
            </a:r>
            <a:r>
              <a:rPr lang="it-IT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altri ancora!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376" y="116632"/>
            <a:ext cx="4906888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NUMERI DEL GRUPPO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21046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1981  </a:t>
            </a:r>
          </a:p>
        </p:txBody>
      </p:sp>
      <p:sp>
        <p:nvSpPr>
          <p:cNvPr id="16" name="Triangolo isoscele 15"/>
          <p:cNvSpPr/>
          <p:nvPr/>
        </p:nvSpPr>
        <p:spPr>
          <a:xfrm rot="5400000">
            <a:off x="1907703" y="1388751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195736" y="1210826"/>
            <a:ext cx="504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Nasce STC srl, oggi STC SpA 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207456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80 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195736" y="207492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Numero impiegati del Gruppo STC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9512" y="301066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85 </a:t>
            </a:r>
            <a:r>
              <a:rPr lang="it-IT" sz="2400" b="1" dirty="0" err="1" smtClean="0">
                <a:solidFill>
                  <a:srgbClr val="002060"/>
                </a:solidFill>
              </a:rPr>
              <a:t>Mln</a:t>
            </a:r>
            <a:r>
              <a:rPr lang="it-IT" sz="2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195736" y="301102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Giro d’affari medio ultimi 5 anni</a:t>
            </a:r>
          </a:p>
        </p:txBody>
      </p:sp>
      <p:sp>
        <p:nvSpPr>
          <p:cNvPr id="45" name="Triangolo isoscele 44"/>
          <p:cNvSpPr/>
          <p:nvPr/>
        </p:nvSpPr>
        <p:spPr>
          <a:xfrm rot="5400000">
            <a:off x="1907702" y="2237633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6" name="Triangolo isoscele 45"/>
          <p:cNvSpPr/>
          <p:nvPr/>
        </p:nvSpPr>
        <p:spPr>
          <a:xfrm rot="5400000">
            <a:off x="1907702" y="3174543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179512" y="40005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1370 MW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195736" y="4000897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Potenza elettrica installata in più di 30 anni di storia</a:t>
            </a:r>
          </a:p>
        </p:txBody>
      </p:sp>
      <p:sp>
        <p:nvSpPr>
          <p:cNvPr id="49" name="Triangolo isoscele 48"/>
          <p:cNvSpPr/>
          <p:nvPr/>
        </p:nvSpPr>
        <p:spPr>
          <a:xfrm rot="5400000">
            <a:off x="1907702" y="4164414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179512" y="498287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435 MW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195736" y="4983227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Potenza elettrica installata nell’INDUSTRIA CARTARIA</a:t>
            </a:r>
          </a:p>
        </p:txBody>
      </p:sp>
      <p:sp>
        <p:nvSpPr>
          <p:cNvPr id="52" name="Triangolo isoscele 51"/>
          <p:cNvSpPr/>
          <p:nvPr/>
        </p:nvSpPr>
        <p:spPr>
          <a:xfrm rot="5400000">
            <a:off x="1907702" y="5146744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376" y="116632"/>
            <a:ext cx="4906888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NUMERI DEL GRUPPO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89037" y="112743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900 MW  </a:t>
            </a:r>
          </a:p>
        </p:txBody>
      </p:sp>
      <p:sp>
        <p:nvSpPr>
          <p:cNvPr id="16" name="Triangolo isoscele 15"/>
          <p:cNvSpPr/>
          <p:nvPr/>
        </p:nvSpPr>
        <p:spPr>
          <a:xfrm rot="5400000">
            <a:off x="1917228" y="1305720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205261" y="1127795"/>
            <a:ext cx="504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Turbine a gas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180558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100 MW 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195736" y="18059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Motori a gas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9512" y="250661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125 MW  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195736" y="250697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Motori ad olio vegetale</a:t>
            </a:r>
          </a:p>
        </p:txBody>
      </p:sp>
      <p:sp>
        <p:nvSpPr>
          <p:cNvPr id="45" name="Triangolo isoscele 44"/>
          <p:cNvSpPr/>
          <p:nvPr/>
        </p:nvSpPr>
        <p:spPr>
          <a:xfrm rot="5400000">
            <a:off x="1907702" y="1968651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6" name="Triangolo isoscele 45"/>
          <p:cNvSpPr/>
          <p:nvPr/>
        </p:nvSpPr>
        <p:spPr>
          <a:xfrm rot="5400000">
            <a:off x="1907702" y="2670487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179512" y="323621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145 MW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195736" y="323657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Turbine a vapore in cicli combinati</a:t>
            </a:r>
          </a:p>
        </p:txBody>
      </p:sp>
      <p:sp>
        <p:nvSpPr>
          <p:cNvPr id="49" name="Triangolo isoscele 48"/>
          <p:cNvSpPr/>
          <p:nvPr/>
        </p:nvSpPr>
        <p:spPr>
          <a:xfrm rot="5400000">
            <a:off x="1907702" y="3400092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179512" y="39521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60 MW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195736" y="3963030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Impianti a biomasse solide</a:t>
            </a:r>
          </a:p>
        </p:txBody>
      </p:sp>
      <p:sp>
        <p:nvSpPr>
          <p:cNvPr id="52" name="Triangolo isoscele 51"/>
          <p:cNvSpPr/>
          <p:nvPr/>
        </p:nvSpPr>
        <p:spPr>
          <a:xfrm rot="5400000">
            <a:off x="1907702" y="4115980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79512" y="462989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38 MW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195736" y="4640818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Energia da rifiuti e biogas</a:t>
            </a:r>
          </a:p>
        </p:txBody>
      </p:sp>
      <p:sp>
        <p:nvSpPr>
          <p:cNvPr id="23" name="Triangolo isoscele 22"/>
          <p:cNvSpPr/>
          <p:nvPr/>
        </p:nvSpPr>
        <p:spPr>
          <a:xfrm rot="5400000">
            <a:off x="1907702" y="4793768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528635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2 MW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195736" y="5297274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Idroelettrico</a:t>
            </a:r>
          </a:p>
        </p:txBody>
      </p:sp>
      <p:sp>
        <p:nvSpPr>
          <p:cNvPr id="27" name="Triangolo isoscele 26"/>
          <p:cNvSpPr/>
          <p:nvPr/>
        </p:nvSpPr>
        <p:spPr>
          <a:xfrm rot="5400000">
            <a:off x="1907702" y="5450224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376" y="116632"/>
            <a:ext cx="4906888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COSTELL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9087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2005</a:t>
            </a:r>
          </a:p>
        </p:txBody>
      </p:sp>
      <p:sp>
        <p:nvSpPr>
          <p:cNvPr id="16" name="Triangolo isoscele 15"/>
          <p:cNvSpPr/>
          <p:nvPr/>
        </p:nvSpPr>
        <p:spPr>
          <a:xfrm rot="5400000">
            <a:off x="1907703" y="1087002"/>
            <a:ext cx="288034" cy="144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195736" y="909077"/>
            <a:ext cx="504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b="1" dirty="0" smtClean="0">
                <a:solidFill>
                  <a:srgbClr val="002060"/>
                </a:solidFill>
              </a:rPr>
              <a:t>Nasce COSTELL srl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34076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it-IT" sz="2400" dirty="0" smtClean="0">
                <a:solidFill>
                  <a:srgbClr val="002060"/>
                </a:solidFill>
              </a:rPr>
              <a:t>Dall’osservazione del mercato energetico in Italia, caratterizzato da: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81520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un aumento considerevole delle richieste di impianti di cogenerazione di </a:t>
            </a:r>
            <a:r>
              <a:rPr lang="it-IT" sz="2400" b="1" dirty="0" smtClean="0">
                <a:solidFill>
                  <a:srgbClr val="002060"/>
                </a:solidFill>
              </a:rPr>
              <a:t>piccole e medie potenze </a:t>
            </a:r>
            <a:r>
              <a:rPr lang="it-IT" sz="2400" dirty="0" smtClean="0">
                <a:solidFill>
                  <a:srgbClr val="002060"/>
                </a:solidFill>
              </a:rPr>
              <a:t>(0,4 ÷ 5 MW)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3812847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Una nuova politica incentivante a sostegno degli impianti di </a:t>
            </a:r>
            <a:r>
              <a:rPr lang="it-IT" sz="2400" b="1" dirty="0" smtClean="0">
                <a:solidFill>
                  <a:srgbClr val="002060"/>
                </a:solidFill>
              </a:rPr>
              <a:t>Cogenerazione ad Alto Rendimento </a:t>
            </a:r>
            <a:r>
              <a:rPr lang="it-IT" sz="2400" dirty="0" smtClean="0">
                <a:solidFill>
                  <a:srgbClr val="002060"/>
                </a:solidFill>
              </a:rPr>
              <a:t>(CAR, direttiva Europea 2004/8/CE)  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251520" y="5310733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971600" y="512328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Abbiamo creato uno strumento, qual è COSTELL, agile, flessibile e decisamente orientato al servizio del cliente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2632279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la necessità di contrastare, da parte della piccola e media impresa, il continuo incremento del costo energetico in Italia, al fine di mantenere una </a:t>
            </a:r>
            <a:r>
              <a:rPr lang="it-IT" sz="2400" b="1" dirty="0" smtClean="0">
                <a:solidFill>
                  <a:srgbClr val="002060"/>
                </a:solidFill>
              </a:rPr>
              <a:t>competitività nel mercato internazionale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376" y="116632"/>
            <a:ext cx="4906888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COSTELL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79512" y="229138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Mission</a:t>
            </a:r>
            <a:r>
              <a:rPr lang="it-IT" sz="2400" dirty="0" smtClean="0">
                <a:solidFill>
                  <a:srgbClr val="002060"/>
                </a:solidFill>
              </a:rPr>
              <a:t> di COSTELL è coniugare la competenza ed il </a:t>
            </a:r>
            <a:r>
              <a:rPr lang="it-IT" sz="2400" dirty="0" err="1" smtClean="0">
                <a:solidFill>
                  <a:srgbClr val="002060"/>
                </a:solidFill>
              </a:rPr>
              <a:t>know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how</a:t>
            </a:r>
            <a:r>
              <a:rPr lang="it-IT" sz="2400" dirty="0" smtClean="0">
                <a:solidFill>
                  <a:srgbClr val="002060"/>
                </a:solidFill>
              </a:rPr>
              <a:t> del           Gruppo STC con le esigenze energetiche di piccole e medie imprese, traducendo l’offerta in </a:t>
            </a:r>
            <a:r>
              <a:rPr lang="it-IT" sz="2400" b="1" dirty="0" smtClean="0">
                <a:solidFill>
                  <a:srgbClr val="002060"/>
                </a:solidFill>
              </a:rPr>
              <a:t>soluzioni su misura</a:t>
            </a:r>
            <a:r>
              <a:rPr lang="it-IT" sz="2400" dirty="0" smtClean="0">
                <a:solidFill>
                  <a:srgbClr val="002060"/>
                </a:solidFill>
              </a:rPr>
              <a:t>, realizzate in modalità                      “chiavi in mano”, per rispondere alle necessità specifiche dei Clienti.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979712" y="692696"/>
            <a:ext cx="49068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NOSTRA MISSION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376" y="116632"/>
            <a:ext cx="4906888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COSTELL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79512" y="90872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Per essere vincenti e guadagnare la fiducia dei clienti: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41277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Abbiamo ampliato il servizio dotando COSTELL di un ufficio specializzato nell’</a:t>
            </a:r>
            <a:r>
              <a:rPr lang="it-IT" sz="2400" b="1" dirty="0" smtClean="0">
                <a:solidFill>
                  <a:srgbClr val="002060"/>
                </a:solidFill>
              </a:rPr>
              <a:t>ottenimento dell’Autorizzazione all’istallazione ed esercizio dell’Impianto</a:t>
            </a:r>
            <a:r>
              <a:rPr lang="it-IT" sz="2400" dirty="0" smtClean="0">
                <a:solidFill>
                  <a:srgbClr val="002060"/>
                </a:solidFill>
              </a:rPr>
              <a:t> ed ai rapporti con il GSE per il </a:t>
            </a:r>
            <a:r>
              <a:rPr lang="it-IT" sz="2400" b="1" dirty="0" smtClean="0">
                <a:solidFill>
                  <a:srgbClr val="002060"/>
                </a:solidFill>
              </a:rPr>
              <a:t>conseguimento della qualifica CAR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92494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Abbiamo sottoscritto un </a:t>
            </a:r>
            <a:r>
              <a:rPr lang="it-IT" sz="2400" b="1" dirty="0" smtClean="0">
                <a:solidFill>
                  <a:srgbClr val="002060"/>
                </a:solidFill>
              </a:rPr>
              <a:t>accordo di partnership con CGT/CATERPILLAR</a:t>
            </a:r>
            <a:r>
              <a:rPr lang="it-IT" sz="2400" dirty="0" smtClean="0">
                <a:solidFill>
                  <a:srgbClr val="002060"/>
                </a:solidFill>
              </a:rPr>
              <a:t>, che prevede la fornitura, in esclusiva per l’industria cartaria, di motori MWM/CAT e la condivisione della </a:t>
            </a:r>
            <a:r>
              <a:rPr lang="it-IT" sz="2400" b="1" dirty="0" smtClean="0">
                <a:solidFill>
                  <a:srgbClr val="002060"/>
                </a:solidFill>
              </a:rPr>
              <a:t>rete di manutenzione e assistenza </a:t>
            </a:r>
            <a:r>
              <a:rPr lang="it-IT" sz="2400" dirty="0" smtClean="0">
                <a:solidFill>
                  <a:srgbClr val="002060"/>
                </a:solidFill>
              </a:rPr>
              <a:t>che, grazie ad </a:t>
            </a:r>
            <a:r>
              <a:rPr lang="it-IT" sz="2400" b="1" dirty="0" smtClean="0">
                <a:solidFill>
                  <a:srgbClr val="002060"/>
                </a:solidFill>
              </a:rPr>
              <a:t>oltre 100 persone dedicate</a:t>
            </a:r>
            <a:r>
              <a:rPr lang="it-IT" sz="2400" dirty="0" smtClean="0">
                <a:solidFill>
                  <a:srgbClr val="002060"/>
                </a:solidFill>
              </a:rPr>
              <a:t>, garantisce il mantenimento delle prestazioni dei nostri impianti negli anni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5190291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Abbiamo individuato </a:t>
            </a:r>
            <a:r>
              <a:rPr lang="it-IT" sz="2400" b="1" dirty="0" smtClean="0">
                <a:solidFill>
                  <a:srgbClr val="002060"/>
                </a:solidFill>
              </a:rPr>
              <a:t>soluzioni finanziarie </a:t>
            </a:r>
            <a:r>
              <a:rPr lang="it-IT" sz="2400" dirty="0" smtClean="0">
                <a:solidFill>
                  <a:srgbClr val="002060"/>
                </a:solidFill>
              </a:rPr>
              <a:t>a sostegno dei progetti proposti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376" y="116632"/>
            <a:ext cx="4906888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COSTELL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79512" y="230184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2060"/>
                </a:solidFill>
              </a:rPr>
              <a:t>SIAMO CONSAPEVOLI CHE IL NOSTRO SUCCESSO DIPENDE DAL SUCCESSO DEL NOSTRO CLIENTE. SIAMO PERCIÒ FORTEMENTE MOTIVATI A MASSIMIZZARE I BENEFICI DERIVANTI DALL’INSTALLAZIONE </a:t>
            </a:r>
            <a:r>
              <a:rPr lang="it-IT" sz="2000" b="1" dirty="0" err="1" smtClean="0">
                <a:solidFill>
                  <a:srgbClr val="002060"/>
                </a:solidFill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</a:rPr>
              <a:t> IMPIANTI </a:t>
            </a:r>
            <a:r>
              <a:rPr lang="it-IT" sz="2000" b="1" dirty="0" err="1" smtClean="0">
                <a:solidFill>
                  <a:srgbClr val="002060"/>
                </a:solidFill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</a:rPr>
              <a:t> COGENERAZIONE. LA NOSTRA SODDISFAZIONE È SENTIRCI PARTECIPI ALL’AUMENTO </a:t>
            </a:r>
            <a:r>
              <a:rPr lang="it-IT" sz="2000" b="1" dirty="0" err="1" smtClean="0">
                <a:solidFill>
                  <a:srgbClr val="002060"/>
                </a:solidFill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</a:rPr>
              <a:t> COMPETITIVITÀ DELLE IMPRESE NOSTRE CLIENTI.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979712" y="692696"/>
            <a:ext cx="49068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CLIENTE AL CENTRO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1720" y="116632"/>
            <a:ext cx="5266928" cy="5760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 LAVORIAMO: MODALITÀ EPC</a:t>
            </a:r>
            <a:endParaRPr lang="it-IT" dirty="0"/>
          </a:p>
        </p:txBody>
      </p:sp>
      <p:sp>
        <p:nvSpPr>
          <p:cNvPr id="24" name="Triangolo isoscele 23"/>
          <p:cNvSpPr/>
          <p:nvPr/>
        </p:nvSpPr>
        <p:spPr>
          <a:xfrm rot="5400000">
            <a:off x="2879812" y="944724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347864" y="692696"/>
            <a:ext cx="2448272" cy="64807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STUDIO </a:t>
            </a:r>
            <a:r>
              <a:rPr lang="it-IT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FATTIBILITÁ E ANALISI DEI COSTI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372200" y="692696"/>
            <a:ext cx="2448272" cy="64807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VERIFICA SOLUZIONI OTTIMALI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23528" y="692696"/>
            <a:ext cx="2448272" cy="64807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ANALISI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FABBISOGNI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riangolo isoscele 28"/>
          <p:cNvSpPr/>
          <p:nvPr/>
        </p:nvSpPr>
        <p:spPr>
          <a:xfrm rot="16200000">
            <a:off x="5867765" y="944724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3347864" y="1628800"/>
            <a:ext cx="2448272" cy="648072"/>
          </a:xfrm>
          <a:prstGeom prst="rect">
            <a:avLst/>
          </a:prstGeom>
          <a:solidFill>
            <a:srgbClr val="FFC000"/>
          </a:solidFill>
          <a:ln w="31750">
            <a:solidFill>
              <a:srgbClr val="002060"/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ENGINEERING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Impianto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347864" y="2588654"/>
            <a:ext cx="2448272" cy="64807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ASSISTENZA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AUTORIZZAZIONI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347864" y="3524758"/>
            <a:ext cx="2448272" cy="64807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STUDIO </a:t>
            </a:r>
            <a:r>
              <a:rPr lang="it-IT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FATTIBILITÁ E ANALISI DEI COSTI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347864" y="4460862"/>
            <a:ext cx="2448272" cy="64807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MESSA IN SERVIZIO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347864" y="5396966"/>
            <a:ext cx="2448272" cy="64807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innerShdw blurRad="63500" dist="50800" dir="10800000">
              <a:srgbClr val="0070C0">
                <a:alpha val="50000"/>
              </a:srgb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ASSISTENZA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POST-VENDITA</a:t>
            </a:r>
          </a:p>
        </p:txBody>
      </p:sp>
      <p:sp>
        <p:nvSpPr>
          <p:cNvPr id="35" name="Triangolo isoscele 34"/>
          <p:cNvSpPr/>
          <p:nvPr/>
        </p:nvSpPr>
        <p:spPr>
          <a:xfrm rot="10800000">
            <a:off x="4319972" y="1376772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Triangolo isoscele 35"/>
          <p:cNvSpPr/>
          <p:nvPr/>
        </p:nvSpPr>
        <p:spPr>
          <a:xfrm rot="10800000">
            <a:off x="4331468" y="2336247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Triangolo isoscele 36"/>
          <p:cNvSpPr/>
          <p:nvPr/>
        </p:nvSpPr>
        <p:spPr>
          <a:xfrm rot="10800000">
            <a:off x="4332226" y="3273108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Triangolo isoscele 37"/>
          <p:cNvSpPr/>
          <p:nvPr/>
        </p:nvSpPr>
        <p:spPr>
          <a:xfrm rot="10800000">
            <a:off x="4332226" y="4209212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Triangolo isoscele 38"/>
          <p:cNvSpPr/>
          <p:nvPr/>
        </p:nvSpPr>
        <p:spPr>
          <a:xfrm rot="10800000">
            <a:off x="4331469" y="5145316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Triangolo isoscele 39"/>
          <p:cNvSpPr/>
          <p:nvPr/>
        </p:nvSpPr>
        <p:spPr>
          <a:xfrm rot="5400000">
            <a:off x="2879812" y="3753036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23528" y="3405250"/>
            <a:ext cx="2448272" cy="936104"/>
          </a:xfrm>
          <a:prstGeom prst="rect">
            <a:avLst/>
          </a:prstGeom>
          <a:solidFill>
            <a:srgbClr val="FFC000"/>
          </a:solidFill>
          <a:ln w="31750">
            <a:solidFill>
              <a:srgbClr val="002060"/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PROCUREMENT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Acquisto di componenti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dai produttori qualificati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riangolo isoscele 41"/>
          <p:cNvSpPr/>
          <p:nvPr/>
        </p:nvSpPr>
        <p:spPr>
          <a:xfrm rot="16200000">
            <a:off x="5832140" y="3753036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323942" y="3417125"/>
            <a:ext cx="2448272" cy="936104"/>
          </a:xfrm>
          <a:prstGeom prst="rect">
            <a:avLst/>
          </a:prstGeom>
          <a:solidFill>
            <a:srgbClr val="FFC000"/>
          </a:solidFill>
          <a:ln w="31750">
            <a:solidFill>
              <a:srgbClr val="002060"/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CONSTRUCTION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Pianificazione, gestione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controllo lavori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orAQYilUevkiKshnWV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orAQYilUevkiKshnWV5A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1521</Words>
  <Application>Microsoft Office PowerPoint</Application>
  <PresentationFormat>Presentazione su schermo (4:3)</PresentationFormat>
  <Paragraphs>265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COSTELL    IMPIANTI DI COGENERAZIONE AD ALTO RENDIMENTO  PER L’INDUSTRIA CARTARIA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chiarab</dc:creator>
  <cp:lastModifiedBy>Walter Pauly</cp:lastModifiedBy>
  <cp:revision>93</cp:revision>
  <dcterms:created xsi:type="dcterms:W3CDTF">2014-06-05T14:57:20Z</dcterms:created>
  <dcterms:modified xsi:type="dcterms:W3CDTF">2014-06-21T10:51:43Z</dcterms:modified>
</cp:coreProperties>
</file>